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53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3714776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Завоевание Римом Италии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i="1" dirty="0" smtClean="0"/>
              <a:t>история 5 класс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Тактика римского боя.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Первый ряд манипул состоял из молодых воинов.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Вторая линия пехоты, состоявшая из более опытных воинов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В бой вступали самые опытные воины.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К этому времени противник был измотан и римляне, как правило,  побеждали.</a:t>
            </a:r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Дисциплина в армии.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Провинившихся солдат подвергали телесным наказаниям.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Легиону, который не подчинялся командирам, уменьшали рацион питания.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Если же в армии происходил бунт, то казнили по жребию каждого десятого воина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Военная подготовка была очень тяжёлой. Каждый день воины легиона тренировались в плавании, беге, прыжках, метании дротика, фехтовании.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smtClean="0"/>
              <a:t>Запись в тетрадь: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Легион</a:t>
            </a:r>
            <a:r>
              <a:rPr lang="ru-RU" dirty="0" smtClean="0"/>
              <a:t> – крупная войсковая единица в Древнем Риме.</a:t>
            </a:r>
          </a:p>
          <a:p>
            <a:pPr>
              <a:buNone/>
            </a:pPr>
            <a:r>
              <a:rPr lang="ru-RU" b="1" dirty="0" smtClean="0"/>
              <a:t>Манипула</a:t>
            </a:r>
            <a:r>
              <a:rPr lang="ru-RU" dirty="0" smtClean="0"/>
              <a:t> – отряд, состоящий из двух центурий.</a:t>
            </a:r>
          </a:p>
          <a:p>
            <a:pPr>
              <a:buNone/>
            </a:pPr>
            <a:r>
              <a:rPr lang="ru-RU" b="1" dirty="0" smtClean="0"/>
              <a:t>Центурия</a:t>
            </a:r>
            <a:r>
              <a:rPr lang="ru-RU" dirty="0" smtClean="0"/>
              <a:t> – отряд, состоящий из100 воинов.</a:t>
            </a:r>
          </a:p>
          <a:p>
            <a:pPr>
              <a:buNone/>
            </a:pPr>
            <a:r>
              <a:rPr lang="ru-RU" b="1" dirty="0" smtClean="0"/>
              <a:t>Центурион</a:t>
            </a:r>
            <a:r>
              <a:rPr lang="ru-RU" dirty="0" smtClean="0"/>
              <a:t> – офицер, командир. </a:t>
            </a:r>
          </a:p>
          <a:p>
            <a:pPr>
              <a:buNone/>
            </a:pPr>
            <a:r>
              <a:rPr lang="ru-RU" b="1" dirty="0" smtClean="0"/>
              <a:t>Праща</a:t>
            </a:r>
            <a:r>
              <a:rPr lang="ru-RU" dirty="0" smtClean="0"/>
              <a:t> – оружие, состоящее из ремня, с помощью которого метали камень.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 390 г. до н.э. в Италию из-за Альп хлынули многочисленные племена галлов, которых привлекли богатства Рима.</a:t>
            </a:r>
            <a:endParaRPr lang="ru-RU" dirty="0"/>
          </a:p>
        </p:txBody>
      </p:sp>
      <p:pic>
        <p:nvPicPr>
          <p:cNvPr id="5122" name="Picture 2" descr="C:\Users\user\Documents\работа\5 и\иллюстр\8375542zi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28925" y="2285991"/>
            <a:ext cx="6914975" cy="4324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5"/>
            <a:ext cx="8229600" cy="178595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Когда римляне захотели завоевать юг Италии, то там они встретили отчаянное сопротивление греков. Греки обратились к греческому царю </a:t>
            </a:r>
            <a:r>
              <a:rPr lang="ru-RU" dirty="0" err="1" smtClean="0"/>
              <a:t>Эпира</a:t>
            </a:r>
            <a:r>
              <a:rPr lang="ru-RU" dirty="0" smtClean="0"/>
              <a:t> Пирру.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146" name="Picture 2" descr="C:\Users\user\Documents\работа\5 и\иллюстр\load1452969027_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1857364"/>
            <a:ext cx="5411490" cy="44719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60007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В 275 году</a:t>
            </a:r>
            <a:r>
              <a:rPr lang="ru-RU" dirty="0" smtClean="0"/>
              <a:t> до н.э. римлянам удалось одержать победу над армией Пирра, он навсегда покинул </a:t>
            </a:r>
            <a:r>
              <a:rPr lang="ru-RU" dirty="0" err="1" smtClean="0"/>
              <a:t>Аппенинский</a:t>
            </a:r>
            <a:r>
              <a:rPr lang="ru-RU" dirty="0" smtClean="0"/>
              <a:t> полуостров.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РИМ СТАЛ ГОСПОДСТВОВАТЬ НАД ВСЕЙ ИТАЛИЕЙ!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7170" name="Picture 2" descr="C:\Users\user\Documents\работа\5 и\иллюстр\img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1928802"/>
            <a:ext cx="3643338" cy="35270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Проверь себя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85791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1. Римский воин</a:t>
            </a:r>
          </a:p>
          <a:p>
            <a:pPr>
              <a:buNone/>
            </a:pPr>
            <a:r>
              <a:rPr lang="ru-RU" dirty="0" smtClean="0"/>
              <a:t>а. легионер         б.гладиатор        в.диктатор</a:t>
            </a:r>
          </a:p>
          <a:p>
            <a:pPr>
              <a:buNone/>
            </a:pPr>
            <a:r>
              <a:rPr lang="ru-RU" dirty="0" smtClean="0"/>
              <a:t>2. Полководец, защищавший греческие колонии от Рима.</a:t>
            </a:r>
          </a:p>
          <a:p>
            <a:pPr>
              <a:buNone/>
            </a:pPr>
            <a:r>
              <a:rPr lang="ru-RU" dirty="0" err="1" smtClean="0"/>
              <a:t>а.Сципион</a:t>
            </a:r>
            <a:r>
              <a:rPr lang="ru-RU" dirty="0" smtClean="0"/>
              <a:t>       </a:t>
            </a:r>
            <a:r>
              <a:rPr lang="ru-RU" dirty="0" err="1" smtClean="0"/>
              <a:t>б.Бренн</a:t>
            </a:r>
            <a:r>
              <a:rPr lang="ru-RU" dirty="0" smtClean="0"/>
              <a:t>        в. Пирр.</a:t>
            </a:r>
          </a:p>
          <a:p>
            <a:pPr>
              <a:buNone/>
            </a:pPr>
            <a:r>
              <a:rPr lang="ru-RU" dirty="0" smtClean="0"/>
              <a:t>3.Во время нашествия галлов Рим спасли</a:t>
            </a:r>
          </a:p>
          <a:p>
            <a:pPr>
              <a:buNone/>
            </a:pPr>
            <a:r>
              <a:rPr lang="ru-RU" dirty="0" smtClean="0"/>
              <a:t>а. волки      б. гуси        в. утки.</a:t>
            </a:r>
          </a:p>
          <a:p>
            <a:pPr>
              <a:buNone/>
            </a:pPr>
            <a:r>
              <a:rPr lang="ru-RU" dirty="0" smtClean="0"/>
              <a:t>4. Главный успех в битвах Пирра с римлянами принесла атака</a:t>
            </a:r>
          </a:p>
          <a:p>
            <a:pPr>
              <a:buNone/>
            </a:pPr>
            <a:r>
              <a:rPr lang="ru-RU" dirty="0" smtClean="0"/>
              <a:t>а. слонов     б. конницы       в. фаланги.</a:t>
            </a:r>
          </a:p>
          <a:p>
            <a:pPr>
              <a:buNone/>
            </a:pPr>
            <a:r>
              <a:rPr lang="ru-RU" dirty="0" smtClean="0"/>
              <a:t>5. Когда Рим установил свою власть над Италией.</a:t>
            </a:r>
          </a:p>
          <a:p>
            <a:pPr>
              <a:buNone/>
            </a:pPr>
            <a:r>
              <a:rPr lang="ru-RU" dirty="0" smtClean="0"/>
              <a:t>а.6 век до н.э.       б. 2 век до н.э.      в. 3 век до н.э.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28662" y="2643182"/>
            <a:ext cx="71134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Посмотрите на  карту, о каком городе сегодня пойдёт речь? </a:t>
            </a:r>
          </a:p>
          <a:p>
            <a:endParaRPr lang="ru-RU" dirty="0"/>
          </a:p>
        </p:txBody>
      </p:sp>
      <p:pic>
        <p:nvPicPr>
          <p:cNvPr id="1026" name="Picture 2" descr="C:\Users\user\Documents\работа\5 и\иллюстр\img_116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1428735"/>
            <a:ext cx="5072098" cy="52623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215106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Как называется полуостров, который вы видите на карте?</a:t>
            </a:r>
          </a:p>
          <a:p>
            <a:pPr lvl="0"/>
            <a:r>
              <a:rPr lang="ru-RU" dirty="0" smtClean="0"/>
              <a:t>Как называется современное государство, расположенное на </a:t>
            </a:r>
            <a:r>
              <a:rPr lang="ru-RU" dirty="0" err="1" smtClean="0"/>
              <a:t>Аппенинском</a:t>
            </a:r>
            <a:r>
              <a:rPr lang="ru-RU" dirty="0" smtClean="0"/>
              <a:t> полуострове? </a:t>
            </a:r>
          </a:p>
          <a:p>
            <a:pPr lvl="0"/>
            <a:r>
              <a:rPr lang="ru-RU" dirty="0" smtClean="0"/>
              <a:t>Сравните две карты, какие изменения вы видите? </a:t>
            </a:r>
          </a:p>
          <a:p>
            <a:pPr lvl="0"/>
            <a:r>
              <a:rPr lang="ru-RU" dirty="0" smtClean="0"/>
              <a:t>Предположите, о чём мы будем с вами сегодня разговаривать?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В 509 г до н.э. в Риме установилась республика!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i="1" u="sng" dirty="0" smtClean="0"/>
              <a:t>Республика </a:t>
            </a:r>
            <a:r>
              <a:rPr lang="ru-RU" dirty="0" smtClean="0"/>
              <a:t>- форма правления, при котором власть сосредоточена в руках избранных правителей.</a:t>
            </a:r>
          </a:p>
          <a:p>
            <a:pPr>
              <a:buNone/>
            </a:pPr>
            <a:r>
              <a:rPr lang="ru-RU" dirty="0" smtClean="0"/>
              <a:t>Двух правителей сроком на один год. </a:t>
            </a:r>
          </a:p>
          <a:p>
            <a:pPr>
              <a:buNone/>
            </a:pPr>
            <a:r>
              <a:rPr lang="ru-RU" dirty="0" smtClean="0"/>
              <a:t>Эти правители стали называться </a:t>
            </a:r>
            <a:r>
              <a:rPr lang="ru-RU" b="1" dirty="0" smtClean="0"/>
              <a:t>консулы.</a:t>
            </a:r>
          </a:p>
          <a:p>
            <a:pPr>
              <a:buNone/>
            </a:pPr>
            <a:r>
              <a:rPr lang="ru-RU" dirty="0" smtClean="0"/>
              <a:t>Плебеям разрешили создавать свое Народное собрание. Из числа плебеев стали избирать  НАРОДНЫХ ТРИБУНОВ.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Право «Вето»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35433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Двери его дома всегда были открыты, ему запрещалось покидать город более чем на сутки.  </a:t>
            </a:r>
          </a:p>
          <a:p>
            <a:r>
              <a:rPr lang="ru-RU" dirty="0" smtClean="0"/>
              <a:t>Если сенат принимал постановление, направленное против плебеев, то трибуны произносил слово «Запрещаю!» ( по лат. – вето). </a:t>
            </a:r>
          </a:p>
          <a:p>
            <a:endParaRPr lang="ru-RU" dirty="0"/>
          </a:p>
        </p:txBody>
      </p:sp>
      <p:pic>
        <p:nvPicPr>
          <p:cNvPr id="4098" name="Picture 2" descr="C:\Users\user\Documents\работа\5 и\иллюстр\5K_4MS7Ig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4083046"/>
            <a:ext cx="3700605" cy="277495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28596" y="4714884"/>
            <a:ext cx="43577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/>
              <a:t>Его</a:t>
            </a:r>
          </a:p>
          <a:p>
            <a:r>
              <a:rPr lang="ru-RU" sz="3200" dirty="0" smtClean="0"/>
              <a:t> личность была неприкосновенна.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Как римлянам удалось завоевать весь </a:t>
            </a:r>
            <a:r>
              <a:rPr lang="ru-RU" i="1" dirty="0" err="1" smtClean="0">
                <a:solidFill>
                  <a:srgbClr val="FF0000"/>
                </a:solidFill>
              </a:rPr>
              <a:t>Аппенинский</a:t>
            </a:r>
            <a:r>
              <a:rPr lang="ru-RU" i="1" dirty="0" smtClean="0">
                <a:solidFill>
                  <a:srgbClr val="FF0000"/>
                </a:solidFill>
              </a:rPr>
              <a:t> полуостров?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Армия римлян</a:t>
            </a:r>
          </a:p>
          <a:p>
            <a:pPr lvl="0"/>
            <a:r>
              <a:rPr lang="ru-RU" dirty="0" smtClean="0"/>
              <a:t>С кем воевали римляне</a:t>
            </a:r>
          </a:p>
          <a:p>
            <a:pPr lvl="0"/>
            <a:r>
              <a:rPr lang="ru-RU" dirty="0" smtClean="0"/>
              <a:t>Почему римлянам удалось одержать победу.</a:t>
            </a:r>
          </a:p>
          <a:p>
            <a:pPr>
              <a:buNone/>
            </a:pPr>
            <a:r>
              <a:rPr lang="ru-RU" i="1" dirty="0" smtClean="0"/>
              <a:t>-Что необходимо государству для успешных завоеваний?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Римская армия.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Все римские граждане с 14 до 46 лет по приказу консула являлись на службу.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Вооружались за свой счёт.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Богатые были способны купить коня, их причисляли к коннице. 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Менее богатые – служили в тяжёлой пехоте, а бедняки, вооружённые дротиками и пращой – служили в лёгкой пехоте.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ru-RU" dirty="0" smtClean="0"/>
              <a:t>Римская армия делилась на ЛЕГИОНЫ</a:t>
            </a:r>
          </a:p>
          <a:p>
            <a:r>
              <a:rPr lang="ru-RU" dirty="0" smtClean="0"/>
              <a:t> в каждом легионе было 6000 солдат. Легион во время боя строился в три линии по 10 МАНИПУЛ. </a:t>
            </a:r>
          </a:p>
          <a:p>
            <a:r>
              <a:rPr lang="ru-RU" dirty="0" smtClean="0"/>
              <a:t>Манипула состояла из 2 центурий и насчитывала 200 воинов.</a:t>
            </a:r>
          </a:p>
          <a:p>
            <a:r>
              <a:rPr lang="ru-RU" dirty="0" smtClean="0"/>
              <a:t> Каждой центурией командовал офицер – центурион.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ocuments\работа\5 и\иллюстр\legion1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848" y="642918"/>
            <a:ext cx="8720870" cy="55245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алентина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606</Words>
  <Application>Microsoft Office PowerPoint</Application>
  <PresentationFormat>Экран (4:3)</PresentationFormat>
  <Paragraphs>70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Завоевание Римом Италии   история 5 класс</vt:lpstr>
      <vt:lpstr>Презентация PowerPoint</vt:lpstr>
      <vt:lpstr>Презентация PowerPoint</vt:lpstr>
      <vt:lpstr> В 509 г до н.э. в Риме установилась республика!</vt:lpstr>
      <vt:lpstr>Право «Вето»</vt:lpstr>
      <vt:lpstr>Как римлянам удалось завоевать весь Аппенинский полуостров?</vt:lpstr>
      <vt:lpstr>Римская армия.</vt:lpstr>
      <vt:lpstr>Презентация PowerPoint</vt:lpstr>
      <vt:lpstr>Презентация PowerPoint</vt:lpstr>
      <vt:lpstr>Тактика римского боя. </vt:lpstr>
      <vt:lpstr>Дисциплина в армии. </vt:lpstr>
      <vt:lpstr>Запись в тетрадь: </vt:lpstr>
      <vt:lpstr>Презентация PowerPoint</vt:lpstr>
      <vt:lpstr>Презентация PowerPoint</vt:lpstr>
      <vt:lpstr>Презентация PowerPoint</vt:lpstr>
      <vt:lpstr>Проверь себя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</dc:creator>
  <cp:lastModifiedBy>Светлана</cp:lastModifiedBy>
  <cp:revision>7</cp:revision>
  <dcterms:created xsi:type="dcterms:W3CDTF">2016-04-03T12:19:44Z</dcterms:created>
  <dcterms:modified xsi:type="dcterms:W3CDTF">2017-04-23T16:37:48Z</dcterms:modified>
</cp:coreProperties>
</file>