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0FF34-AD41-4E37-81FE-AC02AC6BBBEC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1B47C-B0B2-43CC-A66A-C28A3FA79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6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4965D-A5BB-477D-BC64-BBBF7DEB644C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C5488-BE95-472B-995C-08DFCED96857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62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790700"/>
            <a:ext cx="3810000" cy="40957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90700"/>
            <a:ext cx="3810000" cy="4095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F61A-E477-4B4E-AAA3-76BC3D542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908B4F-0C00-4BD9-B28F-98557B953D7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3963AFE-EC91-42BA-81DB-EC16B0BE8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Подданные фараона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Вельможи и чиновники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67544" y="1412776"/>
            <a:ext cx="2664296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управлении страной фараону помогали  вельможи и чиновники – люди, занимавшие должности на государственной службе.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3527" y="1571612"/>
            <a:ext cx="57224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Вельможи и чиновники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Высшие должности в государстве :военачальников, руководителей работ, верховных жрецов главных египетских храмов занимали представители царского дома.</a:t>
            </a:r>
            <a:endParaRPr lang="ru-RU" sz="2400" dirty="0"/>
          </a:p>
        </p:txBody>
      </p:sp>
      <p:pic>
        <p:nvPicPr>
          <p:cNvPr id="2050" name="Picture 2" descr="C:\Users\user\Downloads\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5856" y="1571612"/>
            <a:ext cx="5639544" cy="4233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Вельможи и чиновники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 началом у них находилось много 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писцов. </a:t>
            </a:r>
            <a:r>
              <a:rPr lang="ru-RU" sz="2400" b="1" dirty="0" smtClean="0"/>
              <a:t>Профессия писца считалась в египетском обществе одной из самых престижных.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0"/>
            <a:ext cx="30449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49737"/>
            <a:ext cx="314325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ownloads\imhote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940432"/>
            <a:ext cx="2428892" cy="391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ru-RU" sz="2000" dirty="0" smtClean="0"/>
              <a:t>Особую группу населения составляли </a:t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жрецы-служители храмов. </a:t>
            </a:r>
            <a:b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/>
              <a:t>Главной обязанностью жрецов  было совершать обряды и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ритуалы.</a:t>
            </a:r>
            <a:r>
              <a:rPr lang="ru-RU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6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14744" y="1785926"/>
            <a:ext cx="5291162" cy="398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user\Downloads\ph088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2643206" cy="4000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Только верховный жрец имел право входить в 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святилище</a:t>
            </a:r>
            <a:r>
              <a:rPr lang="ru-RU" sz="2000" dirty="0" smtClean="0">
                <a:solidFill>
                  <a:schemeClr val="tx1"/>
                </a:solidFill>
              </a:rPr>
              <a:t>- место, где находилась статуя бога, и выполнялись ритуалы.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ownloads\20651186_dende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92722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Жрецы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Чтобы стать жрецом, надо было научиться писать и читать.</a:t>
            </a:r>
          </a:p>
          <a:p>
            <a:r>
              <a:rPr lang="ru-RU" sz="2800" dirty="0" smtClean="0"/>
              <a:t>Следовало знать богов, связанных с ними священных животных, растения, обряды, мифы.</a:t>
            </a:r>
          </a:p>
          <a:p>
            <a:r>
              <a:rPr lang="ru-RU" sz="2800" dirty="0" smtClean="0"/>
              <a:t>Жрецы отвечали за праздники в честь бога.</a:t>
            </a:r>
          </a:p>
          <a:p>
            <a:r>
              <a:rPr lang="ru-RU" sz="2800" dirty="0" smtClean="0"/>
              <a:t>Составляли календари, в которых указывали счастливые и несчастливые дни.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Внешний вид, одежда жреца зависели от занимаемого им положения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2866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6600" dirty="0" smtClean="0"/>
              <a:t>Воины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772400" cy="4572000"/>
          </a:xfrm>
        </p:spPr>
        <p:txBody>
          <a:bodyPr/>
          <a:lstStyle/>
          <a:p>
            <a:r>
              <a:rPr lang="ru-RU" sz="2000" dirty="0" smtClean="0"/>
              <a:t>Прочитайте  текст на стр. 44-45, рассмотрите иллюстрации. Из чего состояло вооружение египетского воина?</a:t>
            </a:r>
          </a:p>
          <a:p>
            <a:endParaRPr lang="ru-RU" dirty="0"/>
          </a:p>
        </p:txBody>
      </p:sp>
      <p:pic>
        <p:nvPicPr>
          <p:cNvPr id="8194" name="Picture 2" descr="C:\Users\user\Downloads\0004-006-1.-Peshie-vo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678305" cy="2285992"/>
          </a:xfrm>
          <a:prstGeom prst="rect">
            <a:avLst/>
          </a:prstGeom>
          <a:noFill/>
        </p:spPr>
      </p:pic>
      <p:pic>
        <p:nvPicPr>
          <p:cNvPr id="8195" name="Picture 3" descr="C:\Users\user\Downloads\New_Kingdom_Egypt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274" y="2451728"/>
            <a:ext cx="5797726" cy="4620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Рассмотрите карту и определите, какие страны были завоеваны древним Египтом.</a:t>
            </a:r>
            <a:endParaRPr lang="ru-RU" sz="2000" dirty="0"/>
          </a:p>
        </p:txBody>
      </p:sp>
      <p:pic>
        <p:nvPicPr>
          <p:cNvPr id="9218" name="Picture 2" descr="C:\Users\user\Downloads\srednee_carstvo_drevnii_egip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85794"/>
            <a:ext cx="3508101" cy="5769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 descr="Голубая тисне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92213"/>
            <a:ext cx="4643437" cy="5665787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bg1"/>
            </a:solidFill>
          </a:ln>
        </p:spPr>
        <p:txBody>
          <a:bodyPr/>
          <a:lstStyle/>
          <a:p>
            <a:pPr marL="179388" indent="342900">
              <a:lnSpc>
                <a:spcPct val="90000"/>
              </a:lnSpc>
              <a:spcBef>
                <a:spcPts val="600"/>
              </a:spcBef>
              <a:buFont typeface="Monotype Sorts" pitchFamily="2" charset="2"/>
              <a:buNone/>
            </a:pPr>
            <a:r>
              <a:rPr lang="ru-RU" sz="2800" b="1" smtClean="0">
                <a:solidFill>
                  <a:schemeClr val="bg2"/>
                </a:solidFill>
              </a:rPr>
              <a:t>В 1750 году до н.э.</a:t>
            </a:r>
          </a:p>
          <a:p>
            <a:pPr marL="179388" indent="342900">
              <a:lnSpc>
                <a:spcPct val="90000"/>
              </a:lnSpc>
              <a:spcBef>
                <a:spcPts val="600"/>
              </a:spcBef>
              <a:buFont typeface="Monotype Sorts" pitchFamily="2" charset="2"/>
              <a:buNone/>
            </a:pPr>
            <a:r>
              <a:rPr lang="ru-RU" sz="2800" b="1" smtClean="0">
                <a:solidFill>
                  <a:schemeClr val="bg2"/>
                </a:solidFill>
              </a:rPr>
              <a:t>Египет подвергся нападению кочевников, но египетская армия разбила противника и защитила страну.</a:t>
            </a:r>
          </a:p>
          <a:p>
            <a:pPr marL="179388" indent="342900">
              <a:lnSpc>
                <a:spcPct val="90000"/>
              </a:lnSpc>
              <a:spcBef>
                <a:spcPts val="600"/>
              </a:spcBef>
              <a:buFont typeface="Monotype Sorts" pitchFamily="2" charset="2"/>
              <a:buNone/>
            </a:pPr>
            <a:r>
              <a:rPr lang="ru-RU" sz="2800" b="1" smtClean="0">
                <a:solidFill>
                  <a:schemeClr val="bg2"/>
                </a:solidFill>
              </a:rPr>
              <a:t>Укрепив армию, фараоны стали обращать внимание на соседние богатые государства, пытаясь подчинить их своей власти.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71438"/>
            <a:ext cx="7772400" cy="1000125"/>
          </a:xfrm>
          <a:ln w="76200">
            <a:solidFill>
              <a:schemeClr val="bg1"/>
            </a:solidFill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b="1" smtClean="0"/>
              <a:t>3. Военные походы фараонов</a:t>
            </a:r>
          </a:p>
        </p:txBody>
      </p:sp>
      <p:pic>
        <p:nvPicPr>
          <p:cNvPr id="14340" name="Picture 11" descr="3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/>
          <a:stretch>
            <a:fillRect/>
          </a:stretch>
        </p:blipFill>
        <p:spPr bwMode="auto">
          <a:xfrm>
            <a:off x="71438" y="1231900"/>
            <a:ext cx="4429125" cy="55546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1.Как назывался властитель в Древнем Египте?</a:t>
            </a:r>
            <a:br>
              <a:rPr lang="ru-RU" dirty="0" smtClean="0"/>
            </a:br>
            <a:r>
              <a:rPr lang="ru-RU" dirty="0" smtClean="0"/>
              <a:t>а)монарх</a:t>
            </a:r>
            <a:br>
              <a:rPr lang="ru-RU" dirty="0" smtClean="0"/>
            </a:br>
            <a:r>
              <a:rPr lang="ru-RU" dirty="0" smtClean="0"/>
              <a:t>б)фараон</a:t>
            </a:r>
            <a:br>
              <a:rPr lang="ru-RU" dirty="0" smtClean="0"/>
            </a:br>
            <a:r>
              <a:rPr lang="ru-RU" dirty="0" smtClean="0"/>
              <a:t>в)папа</a:t>
            </a:r>
            <a:br>
              <a:rPr lang="ru-RU" dirty="0" smtClean="0"/>
            </a:br>
            <a:r>
              <a:rPr lang="ru-RU" dirty="0" smtClean="0"/>
              <a:t>г)царь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Египетское царство ок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71438" y="0"/>
            <a:ext cx="5081587" cy="67865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3" y="2643188"/>
            <a:ext cx="904877" cy="135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49" y="2500313"/>
            <a:ext cx="83769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6138" y="1071546"/>
            <a:ext cx="1361026" cy="102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9596" y="3643313"/>
            <a:ext cx="1724092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56211"/>
            <a:ext cx="1142987" cy="118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43875" y="1000125"/>
            <a:ext cx="922014" cy="114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7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1785938"/>
            <a:ext cx="1220773" cy="81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13" y="4857750"/>
            <a:ext cx="1708174" cy="128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786188" y="1357313"/>
            <a:ext cx="1428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финикия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-0.00046 C -0.21858 0.16767 -0.40781 0.33603 -0.48351 0.40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3 0.00323 C -0.28837 -0.09413 -0.52014 -0.19126 -0.61285 -0.229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9806E-6 C -0.25417 0.09412 -0.50764 0.18894 -0.6092 0.22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00092 C -0.25226 0.0229 -0.47396 0.04695 -0.56198 0.05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-0.01364 C -0.14566 -0.16327 -0.23715 -0.31174 -0.27344 -0.370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4.50509E-6 C -0.16406 0.0044 -0.28316 0.00879 -0.33038 0.010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3.88529E-6 C -0.23351 -0.02752 -0.41979 -0.05434 -0.49393 -0.064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5061E-6 C -0.21528 0.01619 -0.43055 0.03261 -0.51649 0.039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Земледельцы и ремесленники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Основную часть населения составляли земледельцы и ремесленники. С них взимали </a:t>
            </a:r>
            <a:r>
              <a:rPr lang="ru-RU" sz="4000" dirty="0" smtClean="0">
                <a:solidFill>
                  <a:srgbClr val="FFFF00"/>
                </a:solidFill>
              </a:rPr>
              <a:t>налоги </a:t>
            </a:r>
            <a:r>
              <a:rPr lang="ru-RU" sz="4000" dirty="0" smtClean="0"/>
              <a:t>- обязательные платежи в пользу государства.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5143504" y="0"/>
            <a:ext cx="4000496" cy="61214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5" name="Picture 5" descr="C:\Users\user\Downloads\07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5282573" cy="3714776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5352480" cy="210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0"/>
            <a:ext cx="55721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0"/>
            <a:ext cx="379299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Земледельцы и ремесленники</a:t>
            </a: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1214422"/>
            <a:ext cx="526620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026" y="4143380"/>
            <a:ext cx="880697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user\Downloads\image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138505" cy="3664244"/>
          </a:xfrm>
          <a:prstGeom prst="rect">
            <a:avLst/>
          </a:prstGeom>
          <a:noFill/>
        </p:spPr>
      </p:pic>
      <p:pic>
        <p:nvPicPr>
          <p:cNvPr id="40963" name="Picture 3" descr="C:\Users\user\Downloads\e5c96a38a156a1e07fababef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214290"/>
            <a:ext cx="4309807" cy="4429156"/>
          </a:xfrm>
          <a:prstGeom prst="rect">
            <a:avLst/>
          </a:prstGeom>
          <a:noFill/>
        </p:spPr>
      </p:pic>
      <p:pic>
        <p:nvPicPr>
          <p:cNvPr id="40964" name="Picture 4" descr="C:\Users\user\Downloads\1403433204-412120-7545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4942" y="0"/>
            <a:ext cx="6114116" cy="6858000"/>
          </a:xfrm>
          <a:prstGeom prst="rect">
            <a:avLst/>
          </a:prstGeom>
          <a:noFill/>
        </p:spPr>
      </p:pic>
      <p:pic>
        <p:nvPicPr>
          <p:cNvPr id="40965" name="Picture 5" descr="C:\Users\user\Downloads\1164489_embellishment-0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828675"/>
            <a:ext cx="6096000" cy="5200650"/>
          </a:xfrm>
          <a:prstGeom prst="rect">
            <a:avLst/>
          </a:prstGeom>
          <a:noFill/>
        </p:spPr>
      </p:pic>
      <p:pic>
        <p:nvPicPr>
          <p:cNvPr id="40967" name="Picture 7" descr="http://fdgold.ru/uploads/tx_prcatalog/21582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524500" cy="4133850"/>
          </a:xfrm>
          <a:prstGeom prst="rect">
            <a:avLst/>
          </a:prstGeom>
          <a:noFill/>
        </p:spPr>
      </p:pic>
      <p:pic>
        <p:nvPicPr>
          <p:cNvPr id="40968" name="Picture 8" descr="C:\Users\user\Downloads\ph037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4825" y="2857500"/>
            <a:ext cx="4829175" cy="4000500"/>
          </a:xfrm>
          <a:prstGeom prst="rect">
            <a:avLst/>
          </a:prstGeom>
          <a:noFill/>
        </p:spPr>
      </p:pic>
      <p:pic>
        <p:nvPicPr>
          <p:cNvPr id="40970" name="Picture 10" descr="C:\Users\user\Downloads\anubis_bottom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66902"/>
            <a:ext cx="3786182" cy="2975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Самыми бесправными в Древнем Египте были </a:t>
            </a:r>
            <a:r>
              <a:rPr lang="ru-RU" sz="2400" b="1" dirty="0" smtClean="0">
                <a:latin typeface="Comic Sans MS" pitchFamily="66" charset="0"/>
              </a:rPr>
              <a:t>рабы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chemeClr val="tx1"/>
                </a:solidFill>
              </a:rPr>
              <a:t>люди, не имевшие свободы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1986" name="Picture 2" descr="C:\Users\user\Downloads\neskolko-mifov-o-drevnem-egipte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5012" y="2012950"/>
            <a:ext cx="605117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Рабы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 результате удачного военного похода армия захватывала пленников – воинов и мирных жителей. Они становились рабами. Значительная часть поступала в храмы, другая была занята на государственных работах и в хозяйстве фараона.</a:t>
            </a:r>
            <a:endParaRPr lang="ru-RU" dirty="0"/>
          </a:p>
        </p:txBody>
      </p:sp>
      <p:pic>
        <p:nvPicPr>
          <p:cNvPr id="43010" name="Picture 2" descr="C:\Users\user\Downloads\img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02700" y="1785926"/>
            <a:ext cx="562306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Рабы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Хозяин раба мог продать, подарить или передать по наследству. Тяжелее всего приходилось рабам, занятым на строительстве и в каменоломнях. В лучших условиях оказывались те, кто владел каким-либо ремеслом или обслуживал своих хозяев.</a:t>
            </a:r>
            <a:endParaRPr lang="ru-RU" dirty="0"/>
          </a:p>
        </p:txBody>
      </p:sp>
      <p:pic>
        <p:nvPicPr>
          <p:cNvPr id="44034" name="Picture 2" descr="C:\Users\user\Downloads\5402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3460" y="1435100"/>
            <a:ext cx="4517479" cy="4572000"/>
          </a:xfrm>
          <a:prstGeom prst="rect">
            <a:avLst/>
          </a:prstGeom>
          <a:noFill/>
        </p:spPr>
      </p:pic>
      <p:pic>
        <p:nvPicPr>
          <p:cNvPr id="44035" name="Picture 3" descr="C:\Users\user\Downloads\pirami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7667628" cy="4643470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254545"/>
            <a:ext cx="6858048" cy="526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</a:t>
            </a:r>
            <a:r>
              <a:rPr lang="ru-RU" smtClean="0"/>
              <a:t>с источником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«Поучение»  на стр.49.</a:t>
            </a:r>
          </a:p>
          <a:p>
            <a:r>
              <a:rPr lang="ru-RU" dirty="0" smtClean="0"/>
              <a:t>О какой профессии идет речь?</a:t>
            </a:r>
          </a:p>
          <a:p>
            <a:r>
              <a:rPr lang="ru-RU" dirty="0" smtClean="0"/>
              <a:t>Почему в поучениях часто встречалось пугающее описание этой профессии?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071810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Домашнее задание:</a:t>
            </a:r>
          </a:p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§ 8, вопросы на стр. 48 – 49, 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документ; </a:t>
            </a:r>
            <a:r>
              <a:rPr lang="ru-RU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Р.т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. – задания к </a:t>
            </a:r>
            <a:r>
              <a:rPr lang="ru-RU" sz="3600" dirty="0">
                <a:solidFill>
                  <a:srgbClr val="1AB39F">
                    <a:lumMod val="40000"/>
                    <a:lumOff val="60000"/>
                  </a:srgbClr>
                </a:solidFill>
                <a:latin typeface="Monotype Corsiva" pitchFamily="66" charset="0"/>
              </a:rPr>
              <a:t>§ </a:t>
            </a:r>
            <a:r>
              <a:rPr lang="ru-RU" sz="3600" dirty="0" smtClean="0">
                <a:solidFill>
                  <a:srgbClr val="1AB39F">
                    <a:lumMod val="40000"/>
                    <a:lumOff val="60000"/>
                  </a:srgbClr>
                </a:solidFill>
                <a:latin typeface="Monotype Corsiva" pitchFamily="66" charset="0"/>
              </a:rPr>
              <a:t>8.</a:t>
            </a:r>
            <a:endParaRPr lang="ru-RU" sz="3600" dirty="0" smtClean="0">
              <a:solidFill>
                <a:schemeClr val="accent6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.Какая река являлась источником жизни в Древнем Египте?</a:t>
            </a:r>
            <a:br>
              <a:rPr lang="ru-RU" dirty="0" smtClean="0"/>
            </a:br>
            <a:r>
              <a:rPr lang="ru-RU" dirty="0" smtClean="0"/>
              <a:t>а)Амазонка</a:t>
            </a:r>
            <a:br>
              <a:rPr lang="ru-RU" dirty="0" smtClean="0"/>
            </a:br>
            <a:r>
              <a:rPr lang="ru-RU" dirty="0" smtClean="0"/>
              <a:t>б)Нил</a:t>
            </a:r>
            <a:br>
              <a:rPr lang="ru-RU" dirty="0" smtClean="0"/>
            </a:br>
            <a:r>
              <a:rPr lang="ru-RU" dirty="0" smtClean="0"/>
              <a:t>в)Ганг</a:t>
            </a:r>
            <a:br>
              <a:rPr lang="ru-RU" dirty="0" smtClean="0"/>
            </a:br>
            <a:r>
              <a:rPr lang="ru-RU" dirty="0" smtClean="0"/>
              <a:t>г)Хуанхэ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928934"/>
            <a:ext cx="561564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 за  урок!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Первой построенной в Египте гигантской ступенчатой пирамидой была...</a:t>
            </a:r>
            <a:br>
              <a:rPr lang="ru-RU" dirty="0" smtClean="0"/>
            </a:br>
            <a:r>
              <a:rPr lang="ru-RU" dirty="0" smtClean="0"/>
              <a:t>а)пирамида Тутанхамона</a:t>
            </a:r>
            <a:br>
              <a:rPr lang="ru-RU" dirty="0" smtClean="0"/>
            </a:br>
            <a:r>
              <a:rPr lang="ru-RU" dirty="0" smtClean="0"/>
              <a:t>б)пирамида Хеопса</a:t>
            </a:r>
            <a:br>
              <a:rPr lang="ru-RU" dirty="0" smtClean="0"/>
            </a:br>
            <a:r>
              <a:rPr lang="ru-RU" dirty="0" smtClean="0"/>
              <a:t>в)пирамида </a:t>
            </a:r>
            <a:r>
              <a:rPr lang="ru-RU" dirty="0" err="1" smtClean="0"/>
              <a:t>Джосера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г)пирамида </a:t>
            </a:r>
            <a:r>
              <a:rPr lang="ru-RU" dirty="0" err="1" smtClean="0"/>
              <a:t>Рамзеса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4. Жилище для богов в древнем Египте:</a:t>
            </a:r>
          </a:p>
          <a:p>
            <a:pPr marL="0" indent="0"/>
            <a:endParaRPr lang="ru-RU" dirty="0" smtClean="0"/>
          </a:p>
          <a:p>
            <a:pPr marL="0" indent="0"/>
            <a:r>
              <a:rPr lang="ru-RU" dirty="0" smtClean="0"/>
              <a:t>а) саркофаг</a:t>
            </a:r>
          </a:p>
          <a:p>
            <a:pPr marL="0" indent="0"/>
            <a:r>
              <a:rPr lang="ru-RU" dirty="0" smtClean="0"/>
              <a:t>б) пирамида</a:t>
            </a:r>
          </a:p>
          <a:p>
            <a:pPr marL="0" indent="0"/>
            <a:r>
              <a:rPr lang="ru-RU" dirty="0" smtClean="0"/>
              <a:t>в) храм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5. Как называлось в Египте высушенное тело, обмотанное бинтами?</a:t>
            </a:r>
          </a:p>
          <a:p>
            <a:pPr marL="0" indent="0"/>
            <a:endParaRPr lang="ru-RU" dirty="0" smtClean="0"/>
          </a:p>
          <a:p>
            <a:pPr marL="0" indent="0"/>
            <a:r>
              <a:rPr lang="ru-RU" dirty="0" smtClean="0"/>
              <a:t>а) амулет</a:t>
            </a:r>
          </a:p>
          <a:p>
            <a:pPr marL="0" indent="0"/>
            <a:r>
              <a:rPr lang="ru-RU" dirty="0" smtClean="0"/>
              <a:t>б) саркофаг</a:t>
            </a:r>
          </a:p>
          <a:p>
            <a:pPr marL="0" indent="0"/>
            <a:r>
              <a:rPr lang="ru-RU" dirty="0" smtClean="0"/>
              <a:t>в) мумия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6. Что обозначает понятие «религия»?</a:t>
            </a:r>
          </a:p>
          <a:p>
            <a:pPr marL="0" indent="0"/>
            <a:r>
              <a:rPr lang="ru-RU" dirty="0" smtClean="0"/>
              <a:t>а) вера в сверхъестественные силы</a:t>
            </a:r>
          </a:p>
          <a:p>
            <a:pPr marL="0" indent="0"/>
            <a:r>
              <a:rPr lang="ru-RU" dirty="0" smtClean="0"/>
              <a:t>б) вера в силы природы</a:t>
            </a:r>
          </a:p>
          <a:p>
            <a:pPr marL="0" indent="0"/>
            <a:r>
              <a:rPr lang="ru-RU" dirty="0" smtClean="0"/>
              <a:t>в) умение подчиняться кому-либо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ru-RU" dirty="0" smtClean="0"/>
              <a:t>Вельможи и чиновники.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Жрецы.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Воины.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Земледельцы и ремесленники.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Самые  бесправные люди в Древнем Египте.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iiarhi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7868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144</TotalTime>
  <Words>507</Words>
  <Application>Microsoft Office PowerPoint</Application>
  <PresentationFormat>Экран (4:3)</PresentationFormat>
  <Paragraphs>66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Метро</vt:lpstr>
      <vt:lpstr>Подданные фараона</vt:lpstr>
      <vt:lpstr>Тест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урока: </vt:lpstr>
      <vt:lpstr>Презентация PowerPoint</vt:lpstr>
      <vt:lpstr>Вельможи и чиновники</vt:lpstr>
      <vt:lpstr>Вельможи и чиновники</vt:lpstr>
      <vt:lpstr>Вельможи и чиновники</vt:lpstr>
      <vt:lpstr>Особую группу населения составляли  жрецы-служители храмов.  Главной обязанностью жрецов  было совершать обряды и ритуалы. </vt:lpstr>
      <vt:lpstr>Только верховный жрец имел право входить в святилище- место, где находилась статуя бога, и выполнялись ритуалы.</vt:lpstr>
      <vt:lpstr>Жрецы</vt:lpstr>
      <vt:lpstr>Внешний вид, одежда жреца зависели от занимаемого им положения</vt:lpstr>
      <vt:lpstr>Воины</vt:lpstr>
      <vt:lpstr>Рассмотрите карту и определите, какие страны были завоеваны древним Египтом.</vt:lpstr>
      <vt:lpstr>3. Военные походы фараонов</vt:lpstr>
      <vt:lpstr>Презентация PowerPoint</vt:lpstr>
      <vt:lpstr>Земледельцы и ремесленники</vt:lpstr>
      <vt:lpstr>Презентация PowerPoint</vt:lpstr>
      <vt:lpstr>Земледельцы и ремесленники</vt:lpstr>
      <vt:lpstr>Презентация PowerPoint</vt:lpstr>
      <vt:lpstr>Самыми бесправными в Древнем Египте были рабы – люди, не имевшие свободы</vt:lpstr>
      <vt:lpstr>Рабы</vt:lpstr>
      <vt:lpstr>Рабы</vt:lpstr>
      <vt:lpstr>Работаем с источником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Подданные фараона</dc:title>
  <dc:creator>user</dc:creator>
  <cp:lastModifiedBy>Светлана</cp:lastModifiedBy>
  <cp:revision>18</cp:revision>
  <dcterms:created xsi:type="dcterms:W3CDTF">2014-10-28T06:36:09Z</dcterms:created>
  <dcterms:modified xsi:type="dcterms:W3CDTF">2016-11-17T17:59:00Z</dcterms:modified>
</cp:coreProperties>
</file>