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305" r:id="rId4"/>
    <p:sldId id="306" r:id="rId5"/>
    <p:sldId id="308" r:id="rId6"/>
    <p:sldId id="307" r:id="rId7"/>
    <p:sldId id="272" r:id="rId8"/>
    <p:sldId id="274" r:id="rId9"/>
    <p:sldId id="275" r:id="rId10"/>
    <p:sldId id="276" r:id="rId11"/>
    <p:sldId id="309" r:id="rId12"/>
    <p:sldId id="310" r:id="rId13"/>
    <p:sldId id="312" r:id="rId14"/>
    <p:sldId id="313" r:id="rId15"/>
    <p:sldId id="295" r:id="rId16"/>
    <p:sldId id="297" r:id="rId17"/>
    <p:sldId id="314" r:id="rId18"/>
    <p:sldId id="301" r:id="rId19"/>
    <p:sldId id="303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4" autoAdjust="0"/>
    <p:restoredTop sz="94660"/>
  </p:normalViewPr>
  <p:slideViewPr>
    <p:cSldViewPr>
      <p:cViewPr>
        <p:scale>
          <a:sx n="60" d="100"/>
          <a:sy n="60" d="100"/>
        </p:scale>
        <p:origin x="-16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CEC9-844F-4E3A-A1A9-D57571FD78B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7891-FA69-4256-9DB9-30AC2DFF1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18C6F0-97FA-4F7E-8A12-03EED59CD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0CA1-6485-4685-B7FE-84276F0A665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9632" y="1124744"/>
            <a:ext cx="6931574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СРЕДНЕВЕКОВЫХ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ГОРОДОВ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Рисунок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5148063" cy="29559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0"/>
            <a:ext cx="4211960" cy="321297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Clr>
                <a:schemeClr val="bg2"/>
              </a:buCl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Освободившиеся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города становились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Города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платили налоги королю.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068960"/>
            <a:ext cx="3475054" cy="1077218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(самоуправление)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08512" y="2996952"/>
            <a:ext cx="4104456" cy="138499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Избирается горожанами,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ведает казной, судом,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войсками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008" y="5301208"/>
            <a:ext cx="3487237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Мэр (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бургомистр)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60640" y="5157192"/>
            <a:ext cx="2182970" cy="52322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Совета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080120" y="4221088"/>
            <a:ext cx="1008112" cy="11521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00400" y="3717032"/>
            <a:ext cx="1584176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44416" y="5157192"/>
            <a:ext cx="1512168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602700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Горожане были освобождены от </a:t>
            </a:r>
          </a:p>
          <a:p>
            <a:pPr algn="ctr"/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личной зависимости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«Городской воздух делает свободным»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«Год и день»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Рисунок2"/>
          <p:cNvPicPr>
            <a:picLocks noChangeAspect="1" noChangeArrowheads="1"/>
          </p:cNvPicPr>
          <p:nvPr/>
        </p:nvPicPr>
        <p:blipFill>
          <a:blip r:embed="rId2" cstate="screen">
            <a:lum contrast="6000"/>
          </a:blip>
          <a:srcRect/>
          <a:stretch>
            <a:fillRect/>
          </a:stretch>
        </p:blipFill>
        <p:spPr bwMode="auto">
          <a:xfrm>
            <a:off x="0" y="1371600"/>
            <a:ext cx="427037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Рисунок2"/>
          <p:cNvPicPr>
            <a:picLocks noChangeAspect="1" noChangeArrowheads="1"/>
          </p:cNvPicPr>
          <p:nvPr/>
        </p:nvPicPr>
        <p:blipFill>
          <a:blip r:embed="rId3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5334000" y="1700808"/>
            <a:ext cx="3810000" cy="488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Ольга\Рисунки\i.jpegл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836712"/>
            <a:ext cx="2294061" cy="1728192"/>
          </a:xfrm>
          <a:prstGeom prst="rect">
            <a:avLst/>
          </a:prstGeom>
          <a:noFill/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4429124" y="5715016"/>
            <a:ext cx="785818" cy="857256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Рисунок2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547664" y="260648"/>
            <a:ext cx="2467335" cy="340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Мастерская ремесленника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700808"/>
            <a:ext cx="4114800" cy="1828800"/>
          </a:xfrm>
        </p:spPr>
        <p:txBody>
          <a:bodyPr>
            <a:noAutofit/>
          </a:bodyPr>
          <a:lstStyle/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</a:t>
            </a:r>
          </a:p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Подмастерье</a:t>
            </a:r>
          </a:p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Ученики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endParaRPr lang="ru-R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109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9" y="3706985"/>
            <a:ext cx="4499992" cy="31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251520" y="4581128"/>
            <a:ext cx="4140968" cy="1728192"/>
          </a:xfrm>
          <a:prstGeom prst="wedgeEllipseCallout">
            <a:avLst>
              <a:gd name="adj1" fmla="val 70023"/>
              <a:gd name="adj2" fmla="val -1687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различалось положение ученика и подмастерья?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11967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Ремесленный цех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1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>
            <a:off x="0" y="3192588"/>
            <a:ext cx="2809007" cy="36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Рисунок10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6382172" y="3688875"/>
            <a:ext cx="2761828" cy="316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2016224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(от нем. «пирушка») - союз ремесленников одной специальности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Ольга\Рисунки\i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4005064"/>
            <a:ext cx="153230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110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768752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цехов в жизни города.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Рисунок1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907704" y="980728"/>
            <a:ext cx="6108229" cy="37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EMO_DESTROYER\Мои документы\Мои рисунки\gerb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2382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EMO_DESTROYER\Мои документы\Мои рисунки\gerb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52320" y="4869160"/>
            <a:ext cx="12906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EMO_DESTROYER\Мои документы\Мои рисунки\gerb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4941168"/>
            <a:ext cx="13287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Торговля и банковское дело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2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2267744" y="1916832"/>
            <a:ext cx="489743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  <a:noFill/>
          <a:ln w="76200">
            <a:noFill/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Докажите, что торговля разрушала натуральный характер хозяйства, и способствовала развитию </a:t>
            </a:r>
          </a:p>
          <a:p>
            <a:pPr algn="ctr">
              <a:buFont typeface="Monotype Sorts" pitchFamily="2" charset="2"/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рыночных отношений.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7363" y="107950"/>
            <a:ext cx="5626100" cy="94478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8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" action="ppaction://noaction"/>
          </p:cNvPr>
          <p:cNvSpPr/>
          <p:nvPr/>
        </p:nvSpPr>
        <p:spPr>
          <a:xfrm>
            <a:off x="8215338" y="6000768"/>
            <a:ext cx="928662" cy="85723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Торговцы вели дело на свой страх и риск.  Дороги были плохими, товары падали с телег и по закону становились добычей землевладельца.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с возу упало. То пропало»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них нападали пираты и грабители.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защиты своего дела купцы объединялись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гильдии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нанимали охрану для своих караванов.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Рисунок1"/>
          <p:cNvPicPr>
            <a:picLocks noChangeAspect="1" noChangeArrowheads="1"/>
          </p:cNvPicPr>
          <p:nvPr/>
        </p:nvPicPr>
        <p:blipFill>
          <a:blip r:embed="rId2" cstate="screen">
            <a:lum bright="-6000" contrast="24000"/>
          </a:blip>
          <a:srcRect/>
          <a:stretch>
            <a:fillRect/>
          </a:stretch>
        </p:blipFill>
        <p:spPr bwMode="auto">
          <a:xfrm>
            <a:off x="4139952" y="2780928"/>
            <a:ext cx="4681538" cy="30400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1556792"/>
            <a:ext cx="3312368" cy="86409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95686">
            <a:off x="234553" y="517009"/>
            <a:ext cx="1816082" cy="14770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2710" y="8367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114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7400" y="260648"/>
            <a:ext cx="7086600" cy="12763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Особенно выгодным делом считалась торговля с Востоком.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Ганза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«союз», «товарищество»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Ольга\Рисунки\i.jpegдолр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4221088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7772400" cy="70485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Ярмарки и  банки.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5" name="Picture 11" descr="2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1979712" y="3805237"/>
            <a:ext cx="5329238" cy="30527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6712"/>
            <a:ext cx="8591872" cy="2895600"/>
          </a:xfrm>
          <a:noFill/>
          <a:ln w="76200">
            <a:noFill/>
          </a:ln>
        </p:spPr>
        <p:txBody>
          <a:bodyPr/>
          <a:lstStyle/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Центром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торговли в  Европе становились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ярмарки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собирались 1-2 раза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 них приезжали купцы их многих стран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ярмарках выступали артисты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шел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обмен новостями.</a:t>
            </a: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Держать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ярмарку в городе было очень выгодно, т.к.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приносила огромный доход.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496944" cy="5195888"/>
          </a:xfrm>
          <a:noFill/>
          <a:ln w="76200">
            <a:noFill/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изменения в хозяйстве средневековой Европы привели к возникновению городов?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7363" y="107950"/>
            <a:ext cx="5626100" cy="704850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54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rId2" action="ppaction://hlinksldjump"/>
          </p:cNvPr>
          <p:cNvSpPr/>
          <p:nvPr/>
        </p:nvSpPr>
        <p:spPr>
          <a:xfrm>
            <a:off x="7884368" y="5949280"/>
            <a:ext cx="1259632" cy="90872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1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4977797" y="0"/>
            <a:ext cx="4166203" cy="36925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450" y="500043"/>
            <a:ext cx="8991600" cy="5500726"/>
          </a:xfrm>
          <a:noFill/>
          <a:ln w="76200">
            <a:noFill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Купцы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разных стран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нуждались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иностранной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валюте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на ярмарках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появились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менялы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обмен они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определенный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быстро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богатели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Скоро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менялы стали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ростовщиками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т.е. давали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деньги в долг под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них появились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руках оказались сконцентрированы огромные деньги.</a:t>
            </a:r>
          </a:p>
        </p:txBody>
      </p:sp>
      <p:sp>
        <p:nvSpPr>
          <p:cNvPr id="4" name="Пятно 2 3">
            <a:hlinkClick r:id="rId3" action="ppaction://hlinksldjump"/>
          </p:cNvPr>
          <p:cNvSpPr/>
          <p:nvPr/>
        </p:nvSpPr>
        <p:spPr>
          <a:xfrm>
            <a:off x="8286776" y="6215082"/>
            <a:ext cx="857224" cy="64291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Выделение  ремесла из сельского хозяйства.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3960440" cy="125273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 –XI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городов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251520" y="1556792"/>
            <a:ext cx="4019550" cy="505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932040" y="3861048"/>
            <a:ext cx="3528392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городов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82829">
            <a:off x="-34011" y="80538"/>
            <a:ext cx="2482928" cy="20194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388" y="30527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103-104,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104-105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Рисунок1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3886200" y="0"/>
            <a:ext cx="5257800" cy="311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4077072"/>
            <a:ext cx="8748464" cy="1137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Выросли урожаи, стали разнообразнее продукты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3140968"/>
            <a:ext cx="69127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Успехи в развитии сельского хозяйства</a:t>
            </a:r>
          </a:p>
          <a:p>
            <a:pPr algn="ctr"/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39552" y="1844824"/>
            <a:ext cx="2808312" cy="1008112"/>
          </a:xfrm>
          <a:prstGeom prst="wedgeEllipseCallout">
            <a:avLst>
              <a:gd name="adj1" fmla="val 62467"/>
              <a:gd name="adj2" fmla="val 963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Докажите!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589240"/>
            <a:ext cx="720080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Отделение  ремесла от сельского хозяйства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479704" y="4941168"/>
            <a:ext cx="2412776" cy="1008112"/>
          </a:xfrm>
          <a:prstGeom prst="wedgeEllipseCallout">
            <a:avLst>
              <a:gd name="adj1" fmla="val -57364"/>
              <a:gd name="adj2" fmla="val 963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926137" cy="2016224"/>
          </a:xfrm>
        </p:spPr>
        <p:txBody>
          <a:bodyPr>
            <a:noAutofit/>
          </a:bodyPr>
          <a:lstStyle/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крупных монастырей и замков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пересечении дорог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вблизи переправ через реки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морских гаваней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EMO_DESTROYER\Мои документы\Мои рисунки\st210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284984"/>
            <a:ext cx="1918395" cy="21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EMO_DESTROYER\Мои документы\Мои рисунки\st210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88640"/>
            <a:ext cx="2267744" cy="203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вид поселения -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центр ремесла и торговли.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Горожане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слой общества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Возникновение и рост городов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закономерное следствие отделения ремесла от земледелия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60648"/>
            <a:ext cx="51125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Места появления городов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572000" y="2204864"/>
            <a:ext cx="2376264" cy="1008112"/>
          </a:xfrm>
          <a:prstGeom prst="wedgeEllipseCallout">
            <a:avLst>
              <a:gd name="adj1" fmla="val -70532"/>
              <a:gd name="adj2" fmla="val -80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105,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Рисунок1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4910137" y="0"/>
            <a:ext cx="4233863" cy="463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4680520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4797152"/>
            <a:ext cx="482453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возникали первые города?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332656"/>
            <a:ext cx="3096344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защищали горожане свой город?</a:t>
            </a:r>
          </a:p>
        </p:txBody>
      </p:sp>
      <p:pic>
        <p:nvPicPr>
          <p:cNvPr id="10" name="Picture 6" descr="1"/>
          <p:cNvPicPr>
            <a:picLocks noChangeAspect="1" noChangeArrowheads="1"/>
          </p:cNvPicPr>
          <p:nvPr/>
        </p:nvPicPr>
        <p:blipFill>
          <a:blip r:embed="rId4" cstate="screen">
            <a:lum bright="-6000" contrast="30000"/>
          </a:blip>
          <a:srcRect/>
          <a:stretch>
            <a:fillRect/>
          </a:stretch>
        </p:blipFill>
        <p:spPr bwMode="auto">
          <a:xfrm>
            <a:off x="0" y="2530951"/>
            <a:ext cx="3419872" cy="43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ятно 2 10">
            <a:hlinkClick r:id="rId5" action="ppaction://hlinksldjump"/>
          </p:cNvPr>
          <p:cNvSpPr/>
          <p:nvPr/>
        </p:nvSpPr>
        <p:spPr>
          <a:xfrm>
            <a:off x="7812360" y="6165304"/>
            <a:ext cx="1331640" cy="692696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БОРЬБА  ГОРОЖАН  С          СЕНЬОРАМИ.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2" cstate="screen">
            <a:lum bright="6000" contrast="6000"/>
          </a:blip>
          <a:srcRect/>
          <a:stretch>
            <a:fillRect/>
          </a:stretch>
        </p:blipFill>
        <p:spPr bwMode="auto">
          <a:xfrm>
            <a:off x="1763688" y="2132856"/>
            <a:ext cx="5832648" cy="363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283968" y="1371600"/>
            <a:ext cx="4608512" cy="3929608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города боролись за свою независимость?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5626100" cy="70485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rId2" action="ppaction://hlinksldjump"/>
          </p:cNvPr>
          <p:cNvSpPr/>
          <p:nvPr/>
        </p:nvSpPr>
        <p:spPr>
          <a:xfrm>
            <a:off x="8100392" y="6093296"/>
            <a:ext cx="1043608" cy="76470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3" y="1087438"/>
            <a:ext cx="3889375" cy="55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Рисунок2"/>
          <p:cNvPicPr>
            <a:picLocks noChangeAspect="1" noChangeArrowheads="1"/>
          </p:cNvPicPr>
          <p:nvPr/>
        </p:nvPicPr>
        <p:blipFill>
          <a:blip r:embed="rId2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5048250" y="1976437"/>
            <a:ext cx="4095750" cy="48815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60648"/>
            <a:ext cx="8820472" cy="3528392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Города возникали на земле феодала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сеньоры освобождали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новых жителей от уплаты податей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Почему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с ростом городов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сеньоры                              стремились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получить с 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больше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717032"/>
            <a:ext cx="410445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восстание горожан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5013176"/>
            <a:ext cx="2448272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5776" y="5805264"/>
            <a:ext cx="201622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откуп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431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Задание</vt:lpstr>
      <vt:lpstr> Выделение  ремесла из сельского хозяйства. </vt:lpstr>
      <vt:lpstr>Презентация PowerPoint</vt:lpstr>
      <vt:lpstr>Город – вид поселения -                  это центр ремесла и торговли.  Горожане – слой общества.  Возникновение и рост городов – закономерное следствие отделения ремесла от земледелия.</vt:lpstr>
      <vt:lpstr>   </vt:lpstr>
      <vt:lpstr> БОРЬБА  ГОРОЖАН  С          СЕНЬОРАМИ. </vt:lpstr>
      <vt:lpstr>Задание</vt:lpstr>
      <vt:lpstr>Презентация PowerPoint</vt:lpstr>
      <vt:lpstr>Презентация PowerPoint</vt:lpstr>
      <vt:lpstr>«Городской воздух делает свободным» «Год и день»</vt:lpstr>
      <vt:lpstr>Мастерская ремесленника</vt:lpstr>
      <vt:lpstr>Ремесленный цех</vt:lpstr>
      <vt:lpstr>Роль цехов в жизни города.</vt:lpstr>
      <vt:lpstr>Торговля и банковское дело</vt:lpstr>
      <vt:lpstr>Задание</vt:lpstr>
      <vt:lpstr>Презентация PowerPoint</vt:lpstr>
      <vt:lpstr> Особенно выгодным делом считалась торговля с Востоком.  </vt:lpstr>
      <vt:lpstr>Ярмарки и  банки.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Светлана</cp:lastModifiedBy>
  <cp:revision>24</cp:revision>
  <dcterms:created xsi:type="dcterms:W3CDTF">2011-11-21T07:21:51Z</dcterms:created>
  <dcterms:modified xsi:type="dcterms:W3CDTF">2017-11-21T17:01:34Z</dcterms:modified>
</cp:coreProperties>
</file>