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3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4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6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63" r:id="rId3"/>
    <p:sldMasterId id="2147483775" r:id="rId4"/>
    <p:sldMasterId id="2147483787" r:id="rId5"/>
    <p:sldMasterId id="2147483799" r:id="rId6"/>
    <p:sldMasterId id="2147483811" r:id="rId7"/>
    <p:sldMasterId id="2147483823" r:id="rId8"/>
    <p:sldMasterId id="2147483835" r:id="rId9"/>
    <p:sldMasterId id="2147483847" r:id="rId10"/>
    <p:sldMasterId id="2147483859" r:id="rId11"/>
    <p:sldMasterId id="2147483871" r:id="rId12"/>
    <p:sldMasterId id="2147483883" r:id="rId13"/>
    <p:sldMasterId id="2147483895" r:id="rId14"/>
    <p:sldMasterId id="2147483907" r:id="rId15"/>
    <p:sldMasterId id="2147483919" r:id="rId16"/>
    <p:sldMasterId id="2147483931" r:id="rId17"/>
  </p:sldMasterIdLst>
  <p:sldIdLst>
    <p:sldId id="256" r:id="rId18"/>
    <p:sldId id="281" r:id="rId19"/>
    <p:sldId id="258" r:id="rId20"/>
    <p:sldId id="262" r:id="rId21"/>
    <p:sldId id="259" r:id="rId22"/>
    <p:sldId id="260" r:id="rId23"/>
    <p:sldId id="261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299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DDBD5444-0A98-4985-8F65-7A24223A38A9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85CA79DC-2D81-4306-BFB6-A458ACD8A8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5444-0A98-4985-8F65-7A24223A38A9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84F58-011D-406E-9158-DA1CD2E0A1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797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28E01-4628-414D-99DD-CC29A86B5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328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24F0E-6C52-404E-8EE8-9ED74BDDFC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582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E7681-EC8F-4801-B1E6-5C24661DE2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671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A388F-CC44-45F0-BF71-434D5DE4487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63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16CD2-ACAF-4C5D-93D6-E39BFFFE467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536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B0307-1E9E-464D-828F-B7A5B88F5B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091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054C-B391-42DB-88A5-B52320A742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82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2CE34-1208-4EBB-8CD9-B4714357A8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586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B3F93-8FC1-4A47-91A3-1A93E5211D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7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5444-0A98-4985-8F65-7A24223A38A9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85CA79DC-2D81-4306-BFB6-A458ACD8A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444D-F68C-43E5-80A0-B3979F3F1A9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974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84F58-011D-406E-9158-DA1CD2E0A1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344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28E01-4628-414D-99DD-CC29A86B5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456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24F0E-6C52-404E-8EE8-9ED74BDDFC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766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E7681-EC8F-4801-B1E6-5C24661DE2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1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A388F-CC44-45F0-BF71-434D5DE4487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37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16CD2-ACAF-4C5D-93D6-E39BFFFE467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1002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B0307-1E9E-464D-828F-B7A5B88F5B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157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054C-B391-42DB-88A5-B52320A742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917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2CE34-1208-4EBB-8CD9-B4714357A8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82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fld id="{1626115B-6A2D-478B-993A-E42E13DAFD11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444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B3F93-8FC1-4A47-91A3-1A93E5211D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0410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444D-F68C-43E5-80A0-B3979F3F1A9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2304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84F58-011D-406E-9158-DA1CD2E0A1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4584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28E01-4628-414D-99DD-CC29A86B5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1970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24F0E-6C52-404E-8EE8-9ED74BDDFC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4314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E7681-EC8F-4801-B1E6-5C24661DE2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5477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A388F-CC44-45F0-BF71-434D5DE4487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9656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16CD2-ACAF-4C5D-93D6-E39BFFFE467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2798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B0307-1E9E-464D-828F-B7A5B88F5B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629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054C-B391-42DB-88A5-B52320A742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19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1DF4A-2776-4C74-AD61-7254D5AA56B7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933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2CE34-1208-4EBB-8CD9-B4714357A8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728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B3F93-8FC1-4A47-91A3-1A93E5211D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042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444D-F68C-43E5-80A0-B3979F3F1A9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9320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84F58-011D-406E-9158-DA1CD2E0A1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8887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28E01-4628-414D-99DD-CC29A86B5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054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24F0E-6C52-404E-8EE8-9ED74BDDFC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6106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E7681-EC8F-4801-B1E6-5C24661DE2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867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A388F-CC44-45F0-BF71-434D5DE4487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474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16CD2-ACAF-4C5D-93D6-E39BFFFE467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1506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B0307-1E9E-464D-828F-B7A5B88F5B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42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90514-8BFD-44C2-89BC-30A93F9475EC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0248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054C-B391-42DB-88A5-B52320A742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4611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2CE34-1208-4EBB-8CD9-B4714357A8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9640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B3F93-8FC1-4A47-91A3-1A93E5211D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185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444D-F68C-43E5-80A0-B3979F3F1A9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5889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84F58-011D-406E-9158-DA1CD2E0A1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3630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28E01-4628-414D-99DD-CC29A86B5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7267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24F0E-6C52-404E-8EE8-9ED74BDDFC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8015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E7681-EC8F-4801-B1E6-5C24661DE2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7615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A388F-CC44-45F0-BF71-434D5DE4487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9570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16CD2-ACAF-4C5D-93D6-E39BFFFE467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64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3C2D2-6633-4EE6-ACD0-499AE0169BC6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46093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B0307-1E9E-464D-828F-B7A5B88F5B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9828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054C-B391-42DB-88A5-B52320A742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0265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2CE34-1208-4EBB-8CD9-B4714357A8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4329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B3F93-8FC1-4A47-91A3-1A93E5211D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8342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444D-F68C-43E5-80A0-B3979F3F1A9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1361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84F58-011D-406E-9158-DA1CD2E0A1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6185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28E01-4628-414D-99DD-CC29A86B5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9982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24F0E-6C52-404E-8EE8-9ED74BDDFC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0438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E7681-EC8F-4801-B1E6-5C24661DE2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9736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A388F-CC44-45F0-BF71-434D5DE4487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09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76B75-7D0E-49F9-B819-08DCF3211240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839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16CD2-ACAF-4C5D-93D6-E39BFFFE467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1585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B0307-1E9E-464D-828F-B7A5B88F5B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4326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054C-B391-42DB-88A5-B52320A742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7356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2CE34-1208-4EBB-8CD9-B4714357A8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0599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B3F93-8FC1-4A47-91A3-1A93E5211D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3712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444D-F68C-43E5-80A0-B3979F3F1A9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7663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84F58-011D-406E-9158-DA1CD2E0A1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3506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28E01-4628-414D-99DD-CC29A86B5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1088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24F0E-6C52-404E-8EE8-9ED74BDDFC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6576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E7681-EC8F-4801-B1E6-5C24661DE2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17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3164A-F75E-4EDB-9B42-B14EBB8E9897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6621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A388F-CC44-45F0-BF71-434D5DE4487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7149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16CD2-ACAF-4C5D-93D6-E39BFFFE467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4499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B0307-1E9E-464D-828F-B7A5B88F5B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0346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054C-B391-42DB-88A5-B52320A742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6448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2CE34-1208-4EBB-8CD9-B4714357A8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3186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B3F93-8FC1-4A47-91A3-1A93E5211D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6319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444D-F68C-43E5-80A0-B3979F3F1A9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2007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84F58-011D-406E-9158-DA1CD2E0A1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6196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28E01-4628-414D-99DD-CC29A86B5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29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24F0E-6C52-404E-8EE8-9ED74BDDFC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52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E3DCC-B184-4407-9B50-5BB447A6EE41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0886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E7681-EC8F-4801-B1E6-5C24661DE2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01656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A388F-CC44-45F0-BF71-434D5DE4487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8383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16CD2-ACAF-4C5D-93D6-E39BFFFE467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4118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B0307-1E9E-464D-828F-B7A5B88F5B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8069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054C-B391-42DB-88A5-B52320A742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1411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2CE34-1208-4EBB-8CD9-B4714357A8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1155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B3F93-8FC1-4A47-91A3-1A93E5211D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1470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444D-F68C-43E5-80A0-B3979F3F1A9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6874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84F58-011D-406E-9158-DA1CD2E0A1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0359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28E01-4628-414D-99DD-CC29A86B5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72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E1056-568E-463C-A945-BDBBB12E0C66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2291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24F0E-6C52-404E-8EE8-9ED74BDDFC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0853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E7681-EC8F-4801-B1E6-5C24661DE2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0376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A388F-CC44-45F0-BF71-434D5DE4487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3719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16CD2-ACAF-4C5D-93D6-E39BFFFE467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4940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B0307-1E9E-464D-828F-B7A5B88F5B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2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5444-0A98-4985-8F65-7A24223A38A9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DB08D-C834-460F-9C4C-8BE8A4F9A3AE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0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4990E-F29A-41EF-9A88-B1BCB87C7885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64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052F5-E2CB-4B60-88BE-23EB1A4B02DF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31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2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72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0722AAB-186F-4F8C-B4B1-F635A0503777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29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D6826-F6D6-4888-A02A-ECF12B3D1892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89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35D01C3-98FD-4342-99DA-EC615B62920E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417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FFB834B-BB0F-49F9-932C-B1168C74A700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80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83346-40CB-4848-A6D9-17459AFAF815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83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868C9-6BB0-4DFF-BCC6-9A9E56256F4D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5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F90C-68C1-4E40-9E91-8BF8EE7BAFCA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27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DDBD5444-0A98-4985-8F65-7A24223A38A9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85CA79DC-2D81-4306-BFB6-A458ACD8A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054C-B391-42DB-88A5-B52320A742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84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2CE34-1208-4EBB-8CD9-B4714357A8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92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B3F93-8FC1-4A47-91A3-1A93E5211D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1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444D-F68C-43E5-80A0-B3979F3F1A9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07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84F58-011D-406E-9158-DA1CD2E0A1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04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28E01-4628-414D-99DD-CC29A86B5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016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24F0E-6C52-404E-8EE8-9ED74BDDFC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568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E7681-EC8F-4801-B1E6-5C24661DE2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514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A388F-CC44-45F0-BF71-434D5DE4487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637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16CD2-ACAF-4C5D-93D6-E39BFFFE467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2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5444-0A98-4985-8F65-7A24223A38A9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B0307-1E9E-464D-828F-B7A5B88F5B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318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054C-B391-42DB-88A5-B52320A742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429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2CE34-1208-4EBB-8CD9-B4714357A8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839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B3F93-8FC1-4A47-91A3-1A93E5211D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11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444D-F68C-43E5-80A0-B3979F3F1A9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78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84F58-011D-406E-9158-DA1CD2E0A1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2657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28E01-4628-414D-99DD-CC29A86B5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5675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24F0E-6C52-404E-8EE8-9ED74BDDFC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572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E7681-EC8F-4801-B1E6-5C24661DE2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547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A388F-CC44-45F0-BF71-434D5DE4487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7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5444-0A98-4985-8F65-7A24223A38A9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16CD2-ACAF-4C5D-93D6-E39BFFFE467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943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B0307-1E9E-464D-828F-B7A5B88F5B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107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054C-B391-42DB-88A5-B52320A742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568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2CE34-1208-4EBB-8CD9-B4714357A8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519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B3F93-8FC1-4A47-91A3-1A93E5211D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450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444D-F68C-43E5-80A0-B3979F3F1A9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5176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84F58-011D-406E-9158-DA1CD2E0A1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698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28E01-4628-414D-99DD-CC29A86B5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459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24F0E-6C52-404E-8EE8-9ED74BDDFC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67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E7681-EC8F-4801-B1E6-5C24661DE2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4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5444-0A98-4985-8F65-7A24223A38A9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A388F-CC44-45F0-BF71-434D5DE4487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280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16CD2-ACAF-4C5D-93D6-E39BFFFE467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968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B0307-1E9E-464D-828F-B7A5B88F5B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458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054C-B391-42DB-88A5-B52320A742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598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2CE34-1208-4EBB-8CD9-B4714357A8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284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B3F93-8FC1-4A47-91A3-1A93E5211D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551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444D-F68C-43E5-80A0-B3979F3F1A9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888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84F58-011D-406E-9158-DA1CD2E0A1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992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28E01-4628-414D-99DD-CC29A86B5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884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24F0E-6C52-404E-8EE8-9ED74BDDFC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8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5444-0A98-4985-8F65-7A24223A38A9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E7681-EC8F-4801-B1E6-5C24661DE2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51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A388F-CC44-45F0-BF71-434D5DE4487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596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16CD2-ACAF-4C5D-93D6-E39BFFFE467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9077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B0307-1E9E-464D-828F-B7A5B88F5B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3079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054C-B391-42DB-88A5-B52320A742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980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2CE34-1208-4EBB-8CD9-B4714357A8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9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B3F93-8FC1-4A47-91A3-1A93E5211D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182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444D-F68C-43E5-80A0-B3979F3F1A9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283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84F58-011D-406E-9158-DA1CD2E0A1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302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28E01-4628-414D-99DD-CC29A86B5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8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5444-0A98-4985-8F65-7A24223A38A9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24F0E-6C52-404E-8EE8-9ED74BDDFC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600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E7681-EC8F-4801-B1E6-5C24661DE2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491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A388F-CC44-45F0-BF71-434D5DE4487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299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16CD2-ACAF-4C5D-93D6-E39BFFFE467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3508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B0307-1E9E-464D-828F-B7A5B88F5B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069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054C-B391-42DB-88A5-B52320A742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254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2CE34-1208-4EBB-8CD9-B4714357A8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465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B3F93-8FC1-4A47-91A3-1A93E5211D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3078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444D-F68C-43E5-80A0-B3979F3F1A9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723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84F58-011D-406E-9158-DA1CD2E0A1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1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5444-0A98-4985-8F65-7A24223A38A9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79DC-2D81-4306-BFB6-A458ACD8A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28E01-4628-414D-99DD-CC29A86B50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323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24F0E-6C52-404E-8EE8-9ED74BDDFC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353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E7681-EC8F-4801-B1E6-5C24661DE2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203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A388F-CC44-45F0-BF71-434D5DE4487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092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16CD2-ACAF-4C5D-93D6-E39BFFFE467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071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B0307-1E9E-464D-828F-B7A5B88F5B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375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054C-B391-42DB-88A5-B52320A742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134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2CE34-1208-4EBB-8CD9-B4714357A8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230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B3F93-8FC1-4A47-91A3-1A93E5211D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6828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7444D-F68C-43E5-80A0-B3979F3F1A9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2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DDBD5444-0A98-4985-8F65-7A24223A38A9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85CA79DC-2D81-4306-BFB6-A458ACD8A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59F073-045D-43B8-9884-3DFFDF553E5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5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59F073-045D-43B8-9884-3DFFDF553E5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7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59F073-045D-43B8-9884-3DFFDF553E5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59F073-045D-43B8-9884-3DFFDF553E5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7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59F073-045D-43B8-9884-3DFFDF553E5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8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59F073-045D-43B8-9884-3DFFDF553E5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7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59F073-045D-43B8-9884-3DFFDF553E5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5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59F073-045D-43B8-9884-3DFFDF553E5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2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Garamond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F085F5-E6EB-4EAA-A69A-B2DD223E5FC2}" type="slidenum">
              <a:rPr lang="ru-RU" alt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5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59F073-045D-43B8-9884-3DFFDF553E5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4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59F073-045D-43B8-9884-3DFFDF553E5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59F073-045D-43B8-9884-3DFFDF553E5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2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59F073-045D-43B8-9884-3DFFDF553E5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4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59F073-045D-43B8-9884-3DFFDF553E5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5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59F073-045D-43B8-9884-3DFFDF553E5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7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59F073-045D-43B8-9884-3DFFDF553E5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54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javascript:inline_popup('11728376573787256');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javascript:inline_popup('1172836008319085058');" TargetMode="External"/><Relationship Id="rId5" Type="http://schemas.openxmlformats.org/officeDocument/2006/relationships/image" Target="../media/image8.jpeg"/><Relationship Id="rId4" Type="http://schemas.openxmlformats.org/officeDocument/2006/relationships/hyperlink" Target="javascript:inline_popup('1172837141718196595');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javascript:inline_popup('1172836115221018137');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javascript:inline_popup('1172836270877659541');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javascript:inline_popup('1172836506269472356');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javascript:inline_popup('1172836533361527754');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javascript:inline_popup('1172836562882439238');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javascript:inline_popup('1172837099995519958');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javascript:inline_popup('1172837141718196595');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javascript:inline_popup('1172837222646843504');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javascript:inline_popup('1172837274552691553');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javascript:inline_popup('1172837300834250992');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javascript:inline_popup('1172837421722204332');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javascript:inline_popup('1172837603542497181');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javascript:inline_popup('1172837630300746793');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javascript:inline_popup('1172837680119138265');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javascript:inline_popup('11728376573787256');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gipet.uz/bogi-drevnego-egipta/bogi-i-bogini-drevnego-egipta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0.xml"/><Relationship Id="rId4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5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581128"/>
            <a:ext cx="9144000" cy="1800200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Религиозные верования в Древнем Египте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oldegypt.info/system/thumb.php?type=inline&amp;img_id=11728376573787256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13335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oldegypt.info/system/thumb.php?type=inline&amp;img_id=1172837141718196595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88640"/>
            <a:ext cx="13335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oldegypt.info/system/thumb.php?type=inline&amp;img_id=1172836008319085058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332656"/>
            <a:ext cx="13335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 flipH="1">
            <a:off x="7236296" y="4005064"/>
            <a:ext cx="134186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Баст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 flipH="1">
            <a:off x="4788024" y="4005064"/>
            <a:ext cx="134186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Хор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 flipH="1">
            <a:off x="2267744" y="4005064"/>
            <a:ext cx="134186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435280" cy="82413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Аммат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 - женщина-демон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dirty="0"/>
          </a:p>
        </p:txBody>
      </p:sp>
      <p:pic>
        <p:nvPicPr>
          <p:cNvPr id="4" name="Рисунок 3" descr="Амма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76872"/>
            <a:ext cx="3824461" cy="36724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Вертикальный свиток 4"/>
          <p:cNvSpPr/>
          <p:nvPr/>
        </p:nvSpPr>
        <p:spPr>
          <a:xfrm>
            <a:off x="1115616" y="2132856"/>
            <a:ext cx="2952328" cy="381642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Аммат - женщина-демон с телом гиппопотама, лапами льва и пастью крокодила. Была известна как пожирательница сердец грешников после суда в загробном царстве.</a:t>
            </a:r>
            <a:endParaRPr lang="ru-RU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291264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Геб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 -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бог земли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oldegypt.info/system/thumb.php?type=inline&amp;img_id=1172836115221018137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76872"/>
            <a:ext cx="1872208" cy="396044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Вертикальный свиток 4"/>
          <p:cNvSpPr/>
          <p:nvPr/>
        </p:nvSpPr>
        <p:spPr>
          <a:xfrm>
            <a:off x="3779912" y="2276872"/>
            <a:ext cx="4104456" cy="388843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Геб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- бог земли, сын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Шу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Тефнут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муж Нут и отец Осириса, Исиды, Сета 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Нефтиды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В текстах пирамид ему приписывается также покровительство умершим. Изображался в виде старца с бородой и царскими украшениями или распростертым во всю длину, с опирающейся на него Нут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363272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Мерт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- богиня музыки и пения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oldegypt.info/system/thumb.php?type=inline&amp;img_id=117283627087765954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348880"/>
            <a:ext cx="187220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ертикальный свиток 3"/>
          <p:cNvSpPr/>
          <p:nvPr/>
        </p:nvSpPr>
        <p:spPr>
          <a:xfrm>
            <a:off x="3995936" y="2276872"/>
            <a:ext cx="4104456" cy="417646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Мерт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- богиня музыки и пения, покровительница исполнения торжественных гимнов богам. Изображалась в виде женщины, ладонями отбивающей такт, со знаком золота на голове. Ее святилище называлось «золотой дом». Почиталась в основном простым народом - знать предпочитала ей богиню Исиду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4352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Нехбет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- богиня-хранительница царского рода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oldegypt.info/system/thumb.php?type=inline&amp;img_id=1172836506269472356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76872"/>
            <a:ext cx="151216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ертикальный свиток 3"/>
          <p:cNvSpPr/>
          <p:nvPr/>
        </p:nvSpPr>
        <p:spPr>
          <a:xfrm>
            <a:off x="3779912" y="2060848"/>
            <a:ext cx="3888432" cy="453650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Нехбет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- богиня-хранительница царского рода, образ Нехбет восходит к древнейшим представлениям о небе как о крыльях коршуна. Символизировала объединение Верхнего и Нижнего Египта в единое государство. Изображалась в виде женщины в короне Верх. Египта с хохолком коршуна на голове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507288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Нехебкау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- бог в образе змеи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oldegypt.info/system/thumb.php?type=inline&amp;img_id=1172836533361527754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204864"/>
            <a:ext cx="14401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ертикальный свиток 3"/>
          <p:cNvSpPr/>
          <p:nvPr/>
        </p:nvSpPr>
        <p:spPr>
          <a:xfrm>
            <a:off x="3779912" y="2348880"/>
            <a:ext cx="4032448" cy="388843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Нехебкау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 бог в образе змеи. Почитался как бог времени, плодородия и податель пищи. Связан с загробным культом, считалось, что Нехебкау стоит у входа в подземное царство. Обычно в источниках выступает как помощник Ра.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507288" cy="1143000"/>
          </a:xfrm>
        </p:spPr>
        <p:txBody>
          <a:bodyPr/>
          <a:lstStyle/>
          <a:p>
            <a:pPr algn="ctr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Нут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- богиня неба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" name="Рисунок 2" descr="http://oldegypt.info/system/thumb.php?type=inline&amp;img_id=1172836562882439238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32856"/>
            <a:ext cx="158417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ертикальный свиток 3"/>
          <p:cNvSpPr/>
          <p:nvPr/>
        </p:nvSpPr>
        <p:spPr>
          <a:xfrm>
            <a:off x="3491880" y="2060848"/>
            <a:ext cx="4608512" cy="439248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Нут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 богиня неба. Дети Нут - звезды, движением которых она управляет, и солнце - Ра. Нут ежедневно проглатывает их, а затем рождает снова (так происходит смена дня и ночи). Изображение Нут, как бы смотрящей на мумию, нередко помещалось на внутренней стороне крышки саркофага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507288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Осирис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- бог возрождения, царь загробного мира 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oldegypt.info/system/thumb.php?type=inline&amp;img_id=1172837099995519958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20888"/>
            <a:ext cx="187220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ертикальный свиток 3"/>
          <p:cNvSpPr/>
          <p:nvPr/>
        </p:nvSpPr>
        <p:spPr>
          <a:xfrm>
            <a:off x="3635896" y="2924944"/>
            <a:ext cx="4752528" cy="288032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Осирис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- бог возрождения, царь загробного мира в древнеегипетской мифологии.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507288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Ра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- верховное божество 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oldegypt.info/system/thumb.php?type=inline&amp;img_id=1172837141718196595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32856"/>
            <a:ext cx="165618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ертикальный свиток 3"/>
          <p:cNvSpPr/>
          <p:nvPr/>
        </p:nvSpPr>
        <p:spPr>
          <a:xfrm>
            <a:off x="3635896" y="1916832"/>
            <a:ext cx="4680520" cy="4680520"/>
          </a:xfrm>
          <a:prstGeom prst="verticalScroll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- верховное божество древних египтян. Его имя означает «солнце», богом которого и был Ра. Центром культа был Гелиополь, где Ра был отожествлен с более древним местным солнечным божеством, Атумом. Ра также сопоставлялся с местными божествами света: Амоном (в Фивах), под именем Амона-Ра, Хнумом (в Элефантине) — в форме Хнума-Ра, Хором — в форме Ра-Хоракте. </a:t>
            </a:r>
            <a:endParaRPr lang="ru-RU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507288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Сет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- бог «чужих стран» (пустыни)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oldegypt.info/system/thumb.php?type=inline&amp;img_id=1172837222646843504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172819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ертикальный свиток 3"/>
          <p:cNvSpPr/>
          <p:nvPr/>
        </p:nvSpPr>
        <p:spPr>
          <a:xfrm>
            <a:off x="3851920" y="2204864"/>
            <a:ext cx="4392488" cy="4248472"/>
          </a:xfrm>
          <a:prstGeom prst="verticalScroll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Сет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- бог «чужих стран» (пустыни), олицетворение злого начала, убийца Осириса. Священными животными Сета были свинья, антилопа, окапи (жираф) и др., главным был осел. Сет в пластике и рисунках изображался человеком с тонким длинным туловищем и головой осла. </a:t>
            </a:r>
            <a:endParaRPr lang="ru-RU" i="1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435280" cy="1143000"/>
          </a:xfrm>
        </p:spPr>
        <p:txBody>
          <a:bodyPr/>
          <a:lstStyle/>
          <a:p>
            <a:pPr algn="ctr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Сешат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 -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богиня письма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" name="Рисунок 2" descr="http://oldegypt.info/system/thumb.php?type=inline&amp;img_id=1172837274552691553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165618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ертикальный свиток 3"/>
          <p:cNvSpPr/>
          <p:nvPr/>
        </p:nvSpPr>
        <p:spPr>
          <a:xfrm>
            <a:off x="3131840" y="2204864"/>
            <a:ext cx="5400600" cy="3888432"/>
          </a:xfrm>
          <a:prstGeom prst="verticalScroll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Сешат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- богиня письма. Изображалась женщиной в шкуре пантеры, накинутой поверх рубашки, с семиконечной звездой на голове. Сешат - глава «дома жизни», т. е. собрания рукописей, архива, на листьях дерева «шед» (ее фетиша) она записывает годы жизни и правления фараона, ведает искусством счета (главным образом подсчета военных трофеев, пленных), составлением строительных планов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8600"/>
            <a:ext cx="8075240" cy="1143000"/>
          </a:xfrm>
        </p:spPr>
        <p:txBody>
          <a:bodyPr>
            <a:noAutofit/>
          </a:bodyPr>
          <a:lstStyle/>
          <a:p>
            <a:pPr algn="l"/>
            <a:r>
              <a:rPr lang="ru-RU" sz="7200" b="1" dirty="0" smtClean="0">
                <a:solidFill>
                  <a:srgbClr val="FF0000"/>
                </a:solidFill>
              </a:rPr>
              <a:t/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>Что такое миф?</a:t>
            </a:r>
            <a:br>
              <a:rPr lang="ru-RU" sz="7200" b="1" dirty="0" smtClean="0">
                <a:solidFill>
                  <a:srgbClr val="FF0000"/>
                </a:solidFill>
              </a:rPr>
            </a:b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86000"/>
            <a:ext cx="7787208" cy="3840163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Религия</a:t>
            </a:r>
            <a:r>
              <a:rPr lang="ru-RU" sz="6000" dirty="0" smtClean="0"/>
              <a:t> </a:t>
            </a:r>
            <a:r>
              <a:rPr lang="ru-RU" sz="6000" dirty="0" smtClean="0">
                <a:solidFill>
                  <a:schemeClr val="tx2"/>
                </a:solidFill>
              </a:rPr>
              <a:t>– вера в сверхъестественное</a:t>
            </a:r>
            <a:endParaRPr lang="ru-RU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812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4352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Собек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- бог воды и разлива Нила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oldegypt.info/system/thumb.php?type=inline&amp;img_id=117283730083425099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172819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ертикальный свиток 3"/>
          <p:cNvSpPr/>
          <p:nvPr/>
        </p:nvSpPr>
        <p:spPr>
          <a:xfrm>
            <a:off x="3635896" y="2132856"/>
            <a:ext cx="4320480" cy="4104456"/>
          </a:xfrm>
          <a:prstGeom prst="verticalScroll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Собек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 бог воды и разлива Нила. Его священное животное - крокодил. Он изображался в виде человека, крокодила или человека с головой крокодила. В ряде текстов С. рассматривается как защитник богов и людей, однако нередко он выступает как бог, враждебный Ра и Осирису. </a:t>
            </a:r>
            <a:endParaRPr lang="ru-RU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507288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Тот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- бог мудрости и луны. 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oldegypt.info/system/thumb.php?type=inline&amp;img_id=117283742172220433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60848"/>
            <a:ext cx="18002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ертикальный свиток 3"/>
          <p:cNvSpPr/>
          <p:nvPr/>
        </p:nvSpPr>
        <p:spPr>
          <a:xfrm>
            <a:off x="3707904" y="2132856"/>
            <a:ext cx="4032448" cy="432048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Тот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- бог мудрости и луны. Постоянный спутник и советник верховного бога Ра, создатель письменности и календаря. Изображался в облике человека с головой ибиса, часто с папирусом и письменным прибором. Священные животные - ибис и павиан.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4352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Хнум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- бог плодородия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oldegypt.info/system/thumb.php?type=inline&amp;img_id=117283760354249718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76872"/>
            <a:ext cx="165618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ертикальный свиток 3"/>
          <p:cNvSpPr/>
          <p:nvPr/>
        </p:nvSpPr>
        <p:spPr>
          <a:xfrm>
            <a:off x="3203848" y="2060848"/>
            <a:ext cx="4248472" cy="432048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Хнум - бог плодородия. Xнум почитался во всем Египте. В древности изображался в виде барана с закругленными горизонтальными рогами, затем - в виде человека с головой барана. Xнум помогал при родах, он создал из глины на гончарном круге человека, его духовного двойника -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имел власть над человеческой судьбой.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4352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Хонсу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- лунное божество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oldegypt.info/system/thumb.php?type=inline&amp;img_id=1172837630300746793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32856"/>
            <a:ext cx="17281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ертикальный свиток 3"/>
          <p:cNvSpPr/>
          <p:nvPr/>
        </p:nvSpPr>
        <p:spPr>
          <a:xfrm>
            <a:off x="3707904" y="2132856"/>
            <a:ext cx="4248472" cy="417646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Хонсу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 лунное божество, бог-повелитель времени, покровитель медицины, сближавшийся с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Тотом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Изображался в виде юноши с луною на голове или мальчика с «локоном юности» — символом несовершеннолетия.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50728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Шесему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- бог, покровительствующий виноделию 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oldegypt.info/system/thumb.php?type=inline&amp;img_id=1172837680119138265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92896"/>
            <a:ext cx="194421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ертикальный свиток 3"/>
          <p:cNvSpPr/>
          <p:nvPr/>
        </p:nvSpPr>
        <p:spPr>
          <a:xfrm>
            <a:off x="3779912" y="2348880"/>
            <a:ext cx="3960440" cy="388843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Шесему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- бог, покровительствующий виноделию и изготовлению масла для притираний и бальзамирования. Связан с загробным культом: охранял мумию от повреждений, наказывал грешников по приказу Осириса. Его атрибут - пресс для виноделия.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507288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Хор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- бог солнца, бог царственности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oldegypt.info/system/thumb.php?type=inline&amp;img_id=11728376573787256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18002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ертикальный свиток 3"/>
          <p:cNvSpPr/>
          <p:nvPr/>
        </p:nvSpPr>
        <p:spPr>
          <a:xfrm>
            <a:off x="4139952" y="2204864"/>
            <a:ext cx="3888432" cy="403244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Хор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- бог солнца, бог царственности, покровитель власти фараона, который считался земным воплощением Гора. Изображался в виде сокола или человека с головой сокола. </a:t>
            </a:r>
            <a:endParaRPr lang="ru-RU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924800" cy="1143000"/>
          </a:xfrm>
        </p:spPr>
        <p:txBody>
          <a:bodyPr/>
          <a:lstStyle/>
          <a:p>
            <a:r>
              <a:rPr lang="ru-RU" altLang="ru-RU" b="1" dirty="0" smtClean="0">
                <a:ln>
                  <a:noFill/>
                </a:ln>
                <a:solidFill>
                  <a:srgbClr val="FF0000"/>
                </a:solidFill>
              </a:rPr>
              <a:t>Миф об Осирисе и Исиде</a:t>
            </a:r>
          </a:p>
        </p:txBody>
      </p:sp>
      <p:pic>
        <p:nvPicPr>
          <p:cNvPr id="23555" name="Picture 5" descr="1232125783_osi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4267200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762000" y="1498600"/>
            <a:ext cx="690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                      </a:t>
            </a:r>
            <a:r>
              <a:rPr lang="ru-RU" altLang="ru-RU" sz="2000" smtClean="0">
                <a:solidFill>
                  <a:srgbClr val="000099"/>
                </a:solidFill>
              </a:rPr>
              <a:t>Какое явление природы отражает этот миф?</a:t>
            </a:r>
          </a:p>
        </p:txBody>
      </p:sp>
    </p:spTree>
    <p:extLst>
      <p:ext uri="{BB962C8B-B14F-4D97-AF65-F5344CB8AC3E}">
        <p14:creationId xmlns:p14="http://schemas.microsoft.com/office/powerpoint/2010/main" val="12914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1742653"/>
          </a:xfrm>
        </p:spPr>
        <p:txBody>
          <a:bodyPr/>
          <a:lstStyle/>
          <a:p>
            <a:r>
              <a:rPr lang="ru-RU" b="1" dirty="0" smtClean="0"/>
              <a:t>Составьте простой план мифа об Осирисе, используя памятку № 4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1) Внимательно прочитайте текст, разделите его на части так, чтобы в каждой части была законченная мысль.</a:t>
            </a:r>
          </a:p>
          <a:p>
            <a:pPr marL="0" indent="0">
              <a:buNone/>
            </a:pPr>
            <a:r>
              <a:rPr lang="ru-RU" dirty="0" smtClean="0"/>
              <a:t>2) Озаглавьте каждую часть текста.</a:t>
            </a:r>
          </a:p>
          <a:p>
            <a:pPr marL="0" indent="0">
              <a:buNone/>
            </a:pPr>
            <a:r>
              <a:rPr lang="ru-RU" dirty="0" smtClean="0"/>
              <a:t>3) Проверьте, чтобы пункты плана не повторяли друг друга и один пункт не был частью другого.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89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пирами"/>
          <p:cNvPicPr>
            <a:picLocks noChangeAspect="1" noChangeArrowheads="1"/>
          </p:cNvPicPr>
          <p:nvPr/>
        </p:nvPicPr>
        <p:blipFill>
          <a:blip r:embed="rId2">
            <a:lum bright="3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Почитание </a:t>
            </a:r>
            <a:b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животных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467995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b="1" i="1" dirty="0">
                <a:solidFill>
                  <a:srgbClr val="333399"/>
                </a:solidFill>
                <a:latin typeface="Georgia" pitchFamily="18" charset="0"/>
                <a:ea typeface="+mj-ea"/>
                <a:cs typeface="+mj-cs"/>
              </a:rPr>
              <a:t>КОШКА</a:t>
            </a:r>
            <a:endParaRPr lang="ru-RU" sz="2800" b="1" dirty="0" smtClean="0">
              <a:solidFill>
                <a:srgbClr val="663300"/>
              </a:solidFill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Широко </a:t>
            </a:r>
            <a:r>
              <a:rPr lang="ru-RU" sz="2800" b="1" dirty="0">
                <a:solidFill>
                  <a:srgbClr val="663300"/>
                </a:solidFill>
                <a:latin typeface="Georgia" pitchFamily="18" charset="0"/>
              </a:rPr>
              <a:t>был </a:t>
            </a:r>
            <a:r>
              <a:rPr lang="ru-RU" sz="2800" b="1" dirty="0" err="1">
                <a:solidFill>
                  <a:srgbClr val="663300"/>
                </a:solidFill>
                <a:latin typeface="Georgia" pitchFamily="18" charset="0"/>
              </a:rPr>
              <a:t>распрос</a:t>
            </a:r>
            <a:r>
              <a:rPr lang="ru-RU" sz="2800" b="1" dirty="0">
                <a:solidFill>
                  <a:srgbClr val="663300"/>
                </a:solidFill>
                <a:latin typeface="Georgia" pitchFamily="18" charset="0"/>
              </a:rPr>
              <a:t>-</a:t>
            </a:r>
          </a:p>
          <a:p>
            <a:pPr>
              <a:buFontTx/>
              <a:buNone/>
            </a:pPr>
            <a:r>
              <a:rPr lang="ru-RU" sz="2800" b="1" dirty="0" err="1">
                <a:solidFill>
                  <a:srgbClr val="663300"/>
                </a:solidFill>
                <a:latin typeface="Georgia" pitchFamily="18" charset="0"/>
              </a:rPr>
              <a:t>транен</a:t>
            </a:r>
            <a:r>
              <a:rPr lang="ru-RU" sz="2800" b="1" dirty="0">
                <a:solidFill>
                  <a:srgbClr val="663300"/>
                </a:solidFill>
                <a:latin typeface="Georgia" pitchFamily="18" charset="0"/>
              </a:rPr>
              <a:t> культ </a:t>
            </a:r>
            <a:r>
              <a:rPr lang="ru-RU" sz="2800" b="1" i="1" u="sng" dirty="0">
                <a:solidFill>
                  <a:srgbClr val="663300"/>
                </a:solidFill>
                <a:latin typeface="Georgia" pitchFamily="18" charset="0"/>
              </a:rPr>
              <a:t>кошки</a:t>
            </a:r>
            <a:r>
              <a:rPr lang="ru-RU" sz="2800" b="1" i="1" dirty="0">
                <a:solidFill>
                  <a:srgbClr val="663300"/>
                </a:solidFill>
                <a:latin typeface="Georgia" pitchFamily="18" charset="0"/>
              </a:rPr>
              <a:t>.</a:t>
            </a:r>
            <a:r>
              <a:rPr lang="ru-RU" sz="2800" b="1" dirty="0">
                <a:solidFill>
                  <a:srgbClr val="663300"/>
                </a:solidFill>
                <a:latin typeface="Georgia" pitchFamily="18" charset="0"/>
              </a:rPr>
              <a:t> 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rgbClr val="663300"/>
                </a:solidFill>
                <a:latin typeface="Georgia" pitchFamily="18" charset="0"/>
              </a:rPr>
              <a:t>Великий бог Ра </a:t>
            </a:r>
            <a:r>
              <a:rPr lang="ru-RU" sz="2800" b="1" dirty="0" err="1">
                <a:solidFill>
                  <a:srgbClr val="663300"/>
                </a:solidFill>
                <a:latin typeface="Georgia" pitchFamily="18" charset="0"/>
              </a:rPr>
              <a:t>счи</a:t>
            </a:r>
            <a:r>
              <a:rPr lang="ru-RU" sz="2800" b="1" dirty="0">
                <a:solidFill>
                  <a:srgbClr val="663300"/>
                </a:solidFill>
                <a:latin typeface="Georgia" pitchFamily="18" charset="0"/>
              </a:rPr>
              <a:t>-</a:t>
            </a:r>
          </a:p>
          <a:p>
            <a:pPr>
              <a:buFontTx/>
              <a:buNone/>
            </a:pPr>
            <a:r>
              <a:rPr lang="ru-RU" sz="2800" b="1" dirty="0" err="1">
                <a:solidFill>
                  <a:srgbClr val="663300"/>
                </a:solidFill>
                <a:latin typeface="Georgia" pitchFamily="18" charset="0"/>
              </a:rPr>
              <a:t>тался</a:t>
            </a:r>
            <a:r>
              <a:rPr lang="ru-RU" sz="2800" b="1" dirty="0">
                <a:solidFill>
                  <a:srgbClr val="663300"/>
                </a:solidFill>
                <a:latin typeface="Georgia" pitchFamily="18" charset="0"/>
              </a:rPr>
              <a:t>  великим котом.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rgbClr val="663300"/>
                </a:solidFill>
                <a:latin typeface="Georgia" pitchFamily="18" charset="0"/>
              </a:rPr>
              <a:t>Существовала также 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rgbClr val="663300"/>
                </a:solidFill>
                <a:latin typeface="Georgia" pitchFamily="18" charset="0"/>
              </a:rPr>
              <a:t>кошачья богиня </a:t>
            </a:r>
          </a:p>
          <a:p>
            <a:pPr>
              <a:buFontTx/>
              <a:buNone/>
            </a:pPr>
            <a:r>
              <a:rPr lang="ru-RU" sz="2800" b="1" dirty="0" err="1">
                <a:solidFill>
                  <a:srgbClr val="663300"/>
                </a:solidFill>
                <a:latin typeface="Georgia" pitchFamily="18" charset="0"/>
              </a:rPr>
              <a:t>Бастет</a:t>
            </a:r>
            <a:r>
              <a:rPr lang="ru-RU" sz="2800" b="1" dirty="0">
                <a:solidFill>
                  <a:srgbClr val="663300"/>
                </a:solidFill>
                <a:latin typeface="Georgia" pitchFamily="18" charset="0"/>
              </a:rPr>
              <a:t>.</a:t>
            </a:r>
            <a:r>
              <a:rPr lang="ru-RU" sz="2800" dirty="0"/>
              <a:t> </a:t>
            </a:r>
          </a:p>
        </p:txBody>
      </p:sp>
      <p:pic>
        <p:nvPicPr>
          <p:cNvPr id="6149" name="Picture 5" descr="Бастет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1750" y="333375"/>
            <a:ext cx="3467100" cy="568801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508625" y="6165850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>
                <a:solidFill>
                  <a:srgbClr val="000000"/>
                </a:solidFill>
                <a:latin typeface="Georgia" pitchFamily="18" charset="0"/>
              </a:rPr>
              <a:t>Богиня Бастет.</a:t>
            </a:r>
          </a:p>
        </p:txBody>
      </p:sp>
      <p:pic>
        <p:nvPicPr>
          <p:cNvPr id="6152" name="Picture 8" descr="egip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896" y="4558901"/>
            <a:ext cx="1492800" cy="2064149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175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00"/>
                            </p:stCondLst>
                            <p:childTnLst>
                              <p:par>
                                <p:cTn id="2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00"/>
                            </p:stCondLst>
                            <p:childTnLst>
                              <p:par>
                                <p:cTn id="3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50"/>
                            </p:stCondLst>
                            <p:childTnLst>
                              <p:par>
                                <p:cTn id="3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900"/>
                            </p:stCondLst>
                            <p:childTnLst>
                              <p:par>
                                <p:cTn id="4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200"/>
                            </p:stCondLst>
                            <p:childTnLst>
                              <p:par>
                                <p:cTn id="5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300"/>
                            </p:stCondLst>
                            <p:childTnLst>
                              <p:par>
                                <p:cTn id="5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100"/>
                            </p:stCondLst>
                            <p:childTnLst>
                              <p:par>
                                <p:cTn id="6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пирами"/>
          <p:cNvPicPr>
            <a:picLocks noChangeAspect="1" noChangeArrowheads="1"/>
          </p:cNvPicPr>
          <p:nvPr/>
        </p:nvPicPr>
        <p:blipFill>
          <a:blip r:embed="rId2">
            <a:lum bright="3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88913"/>
            <a:ext cx="903605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Культ кошки достиг своего расцвета 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во время 12-й и 13-й династий египет-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ских фараонов </a:t>
            </a:r>
            <a:r>
              <a:rPr lang="ru-RU" sz="3000" b="1" i="1">
                <a:solidFill>
                  <a:srgbClr val="663300"/>
                </a:solidFill>
                <a:latin typeface="Georgia" pitchFamily="18" charset="0"/>
              </a:rPr>
              <a:t>(около 1800 года до н.э.). </a:t>
            </a:r>
          </a:p>
        </p:txBody>
      </p:sp>
      <p:pic>
        <p:nvPicPr>
          <p:cNvPr id="7173" name="Picture 5" descr="egypt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276475"/>
            <a:ext cx="2095500" cy="27686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74" name="Picture 6" descr="egypt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7413" y="3860800"/>
            <a:ext cx="1760537" cy="24479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75" name="Picture 7" descr="kosh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4076700"/>
            <a:ext cx="1411287" cy="25304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76" name="Picture 8" descr="egypt_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2133600"/>
            <a:ext cx="1812925" cy="29083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052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4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19256" cy="720080"/>
          </a:xfrm>
        </p:spPr>
        <p:txBody>
          <a:bodyPr anchor="t">
            <a:normAutofit fontScale="90000"/>
          </a:bodyPr>
          <a:lstStyle/>
          <a:p>
            <a:r>
              <a:rPr lang="ru-RU" sz="4000" b="1" dirty="0" smtClean="0">
                <a:hlinkClick r:id="rId2"/>
              </a:rPr>
              <a:t>Боги и Богини древнего Египта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95536" y="1484784"/>
            <a:ext cx="8424936" cy="5373216"/>
          </a:xfrm>
          <a:prstGeom prst="horizontalScroll">
            <a:avLst>
              <a:gd name="adj" fmla="val 12753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Египтяне поклонялись сотням богов и богинь. Религия египтян развивалась на протяжении столетий: одни божества исчезали, другие вырастали из местных в ранг обще египетских главных богов, которым поклонялись везде. Несколько богов могли слиться воедино и почитаться как один (Амон-Ра). Обязанности разных божеств могли пересекаться, и тогда у сферы жизни или области знаний (например, медицины) появлялось сразу несколько покровителей. Многие боги и богини ассоциировались с животными, и часто их изображали в образе этого зверя или с головой зверя и телом человека.</a:t>
            </a:r>
            <a:endParaRPr lang="ru-RU" sz="20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пирами"/>
          <p:cNvPicPr>
            <a:picLocks noChangeAspect="1" noChangeArrowheads="1"/>
          </p:cNvPicPr>
          <p:nvPr/>
        </p:nvPicPr>
        <p:blipFill>
          <a:blip r:embed="rId2">
            <a:lum bright="3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8964612" cy="5721350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Египтяне считали кошку священным 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животным богини Бастет, олицет-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воряющей радость, веселье, здоровье 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и жизнелюбие. </a:t>
            </a:r>
          </a:p>
        </p:txBody>
      </p:sp>
      <p:pic>
        <p:nvPicPr>
          <p:cNvPr id="8197" name="Picture 5" descr="egypt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133600"/>
            <a:ext cx="2819400" cy="448468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557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2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пирами"/>
          <p:cNvPicPr>
            <a:picLocks noChangeAspect="1" noChangeArrowheads="1"/>
          </p:cNvPicPr>
          <p:nvPr/>
        </p:nvPicPr>
        <p:blipFill>
          <a:blip r:embed="rId2">
            <a:lum bright="3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260350"/>
            <a:ext cx="8856663" cy="5865813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Со всех частей царства приносили в 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дар богине символы преданности в 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форме маленьких кошачьих фигурок 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из керамики и бронзы. </a:t>
            </a:r>
          </a:p>
        </p:txBody>
      </p:sp>
      <p:pic>
        <p:nvPicPr>
          <p:cNvPr id="9222" name="Picture 6" descr="жив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997200"/>
            <a:ext cx="1836737" cy="367188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23" name="Picture 7" descr="басте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2997200"/>
            <a:ext cx="1401763" cy="368776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205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пирами"/>
          <p:cNvPicPr>
            <a:picLocks noChangeAspect="1" noChangeArrowheads="1"/>
          </p:cNvPicPr>
          <p:nvPr/>
        </p:nvPicPr>
        <p:blipFill>
          <a:blip r:embed="rId2">
            <a:lum bright="3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785225" cy="5865813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В Древнем Египте  хоронили 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бальзамированных умерших кошек, 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помещая в украшенные саркофаги </a:t>
            </a:r>
          </a:p>
        </p:txBody>
      </p:sp>
      <p:pic>
        <p:nvPicPr>
          <p:cNvPr id="10245" name="Picture 5" descr="00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205038"/>
            <a:ext cx="5184775" cy="39608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46" name="Picture 6" descr="3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2205038"/>
            <a:ext cx="3233738" cy="43053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247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пирами"/>
          <p:cNvPicPr>
            <a:picLocks noChangeAspect="1" noChangeArrowheads="1"/>
          </p:cNvPicPr>
          <p:nvPr/>
        </p:nvPicPr>
        <p:blipFill>
          <a:blip r:embed="rId2">
            <a:lum bright="3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507413" cy="5792788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Египтяне считали, что одна кошка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 может принести им за 7  лет   28 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котят.</a:t>
            </a:r>
            <a:r>
              <a:rPr lang="ru-RU"/>
              <a:t> </a:t>
            </a:r>
          </a:p>
        </p:txBody>
      </p:sp>
      <p:pic>
        <p:nvPicPr>
          <p:cNvPr id="11269" name="Picture 5" descr="km_neko_2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205038"/>
            <a:ext cx="4392612" cy="307498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70" name="Picture 6" descr="km_neko_3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4724400"/>
            <a:ext cx="2438400" cy="195103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71" name="Picture 7" descr="km_neko_0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1700213"/>
            <a:ext cx="4025900" cy="28987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870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6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60"/>
                            </p:stCondLst>
                            <p:childTnLst>
                              <p:par>
                                <p:cTn id="2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60"/>
                            </p:stCondLst>
                            <p:childTnLst>
                              <p:par>
                                <p:cTn id="2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пирами"/>
          <p:cNvPicPr>
            <a:picLocks noChangeAspect="1" noChangeArrowheads="1"/>
          </p:cNvPicPr>
          <p:nvPr/>
        </p:nvPicPr>
        <p:blipFill>
          <a:blip r:embed="rId2">
            <a:lum bright="3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algn="l"/>
            <a:r>
              <a:rPr lang="ru-RU" b="1" i="1">
                <a:solidFill>
                  <a:schemeClr val="accent2"/>
                </a:solidFill>
                <a:latin typeface="Georgia" pitchFamily="18" charset="0"/>
              </a:rPr>
              <a:t>СКАРАБЕЙ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85225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Насекомое  было олицетворением 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жизни, самовозрождения и называ-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лось - хепри. </a:t>
            </a:r>
          </a:p>
        </p:txBody>
      </p:sp>
      <p:pic>
        <p:nvPicPr>
          <p:cNvPr id="12294" name="Picture 6" descr="skarbe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781300"/>
            <a:ext cx="3643312" cy="367188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498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пирами"/>
          <p:cNvPicPr>
            <a:picLocks noChangeAspect="1" noChangeArrowheads="1"/>
          </p:cNvPicPr>
          <p:nvPr/>
        </p:nvPicPr>
        <p:blipFill>
          <a:blip r:embed="rId2">
            <a:lum bright="3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5876925"/>
            <a:ext cx="4038600" cy="863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 i="1">
                <a:latin typeface="Georgia" pitchFamily="18" charset="0"/>
              </a:rPr>
              <a:t>Бог Хепри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700213"/>
            <a:ext cx="4038600" cy="4641850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Хепри - божество с 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головой скарабея – 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символизирует 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утреннее, 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восходящее Солнце</a:t>
            </a:r>
            <a:r>
              <a:rPr lang="ru-RU"/>
              <a:t>. </a:t>
            </a:r>
          </a:p>
        </p:txBody>
      </p:sp>
      <p:pic>
        <p:nvPicPr>
          <p:cNvPr id="16389" name="Picture 5" descr="хеперу"/>
          <p:cNvPicPr>
            <a:picLocks noChangeAspect="1" noChangeArrowheads="1"/>
          </p:cNvPicPr>
          <p:nvPr/>
        </p:nvPicPr>
        <p:blipFill>
          <a:blip r:embed="rId3"/>
          <a:srcRect l="4210" t="1901" r="4210" b="6783"/>
          <a:stretch>
            <a:fillRect/>
          </a:stretch>
        </p:blipFill>
        <p:spPr bwMode="auto">
          <a:xfrm>
            <a:off x="468313" y="404813"/>
            <a:ext cx="3740150" cy="537368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189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0"/>
                            </p:stCondLst>
                            <p:childTnLst>
                              <p:par>
                                <p:cTn id="3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пирами"/>
          <p:cNvPicPr>
            <a:picLocks noChangeAspect="1" noChangeArrowheads="1"/>
          </p:cNvPicPr>
          <p:nvPr/>
        </p:nvPicPr>
        <p:blipFill>
          <a:blip r:embed="rId2">
            <a:lum bright="3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91440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Скарабей питается помётом живот-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ных, из которого предварительно 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скатывает шары. </a:t>
            </a:r>
          </a:p>
        </p:txBody>
      </p:sp>
      <p:pic>
        <p:nvPicPr>
          <p:cNvPr id="13317" name="Picture 5" descr="scarabaeus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2276475"/>
            <a:ext cx="6337300" cy="422433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26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пирами"/>
          <p:cNvPicPr>
            <a:picLocks noChangeAspect="1" noChangeArrowheads="1"/>
          </p:cNvPicPr>
          <p:nvPr/>
        </p:nvPicPr>
        <p:blipFill>
          <a:blip r:embed="rId2">
            <a:lum bright="3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785225" cy="5865813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Изображения Скарабея священного, 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вырезанные из камня служили в 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Древнем Египте предметами куль-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та, амулетами и украшениями.</a:t>
            </a:r>
            <a:r>
              <a:rPr lang="ru-RU"/>
              <a:t> </a:t>
            </a:r>
          </a:p>
        </p:txBody>
      </p:sp>
      <p:pic>
        <p:nvPicPr>
          <p:cNvPr id="14341" name="Picture 5" descr="жив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781300"/>
            <a:ext cx="4319588" cy="378936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2" name="Picture 6" descr="ска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2781300"/>
            <a:ext cx="3776662" cy="3816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07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4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пирами"/>
          <p:cNvPicPr>
            <a:picLocks noChangeAspect="1" noChangeArrowheads="1"/>
          </p:cNvPicPr>
          <p:nvPr/>
        </p:nvPicPr>
        <p:blipFill>
          <a:blip r:embed="rId2">
            <a:lum bright="3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l"/>
            <a:r>
              <a:rPr lang="ru-RU" b="1" i="1">
                <a:solidFill>
                  <a:schemeClr val="accent2"/>
                </a:solidFill>
                <a:latin typeface="Georgia" pitchFamily="18" charset="0"/>
              </a:rPr>
              <a:t>БЫКИ  и  КОРОВЫ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785225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Египтяне поклонялись божествен-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ному черному быку Апису </a:t>
            </a:r>
          </a:p>
        </p:txBody>
      </p:sp>
      <p:pic>
        <p:nvPicPr>
          <p:cNvPr id="15365" name="Picture 5" descr="апи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2420938"/>
            <a:ext cx="5472113" cy="421798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05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5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пирами"/>
          <p:cNvPicPr>
            <a:picLocks noChangeAspect="1" noChangeArrowheads="1"/>
          </p:cNvPicPr>
          <p:nvPr/>
        </p:nvPicPr>
        <p:blipFill>
          <a:blip r:embed="rId2">
            <a:lum bright="3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785225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Коровы также почитались как пода-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тельницы пищи; кроме того, их 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культ был связан с культами Исиды 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и Хатхор и с представлением о небе 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как о Небесной Корове. </a:t>
            </a:r>
          </a:p>
        </p:txBody>
      </p:sp>
      <p:pic>
        <p:nvPicPr>
          <p:cNvPr id="17413" name="Picture 5" descr="прекрасная Нут в области небесной коровы"/>
          <p:cNvPicPr>
            <a:picLocks noChangeAspect="1" noChangeArrowheads="1"/>
          </p:cNvPicPr>
          <p:nvPr/>
        </p:nvPicPr>
        <p:blipFill>
          <a:blip r:embed="rId3"/>
          <a:srcRect l="5646" t="7898" r="4919" b="11760"/>
          <a:stretch>
            <a:fillRect/>
          </a:stretch>
        </p:blipFill>
        <p:spPr bwMode="auto">
          <a:xfrm>
            <a:off x="1835150" y="3213100"/>
            <a:ext cx="5256213" cy="33750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497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Исида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– богиня 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царской власти и престола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1187624" y="1772816"/>
            <a:ext cx="4680520" cy="4536504"/>
          </a:xfrm>
          <a:prstGeom prst="verticalScroll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Исида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- супруга и сестра Осириса, мать Гора, олицетворение супружеской верности и материнства; богиня плодородия, воды и ветра, волшебства, мореплавания, охранительница умерших. Изображалась женщиной с головой или рогами коровы.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Исид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844824"/>
            <a:ext cx="187220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пирами"/>
          <p:cNvPicPr>
            <a:picLocks noChangeAspect="1" noChangeArrowheads="1"/>
          </p:cNvPicPr>
          <p:nvPr/>
        </p:nvPicPr>
        <p:blipFill>
          <a:blip r:embed="rId2">
            <a:lum bright="3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88913"/>
            <a:ext cx="8856663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i="1">
                <a:solidFill>
                  <a:srgbClr val="663300"/>
                </a:solidFill>
                <a:latin typeface="Georgia" pitchFamily="18" charset="0"/>
              </a:rPr>
              <a:t>Умерших быков бальзамировали, мумии </a:t>
            </a:r>
          </a:p>
          <a:p>
            <a:pPr>
              <a:buFontTx/>
              <a:buNone/>
            </a:pPr>
            <a:r>
              <a:rPr lang="ru-RU" sz="2800" b="1" i="1">
                <a:solidFill>
                  <a:srgbClr val="663300"/>
                </a:solidFill>
                <a:latin typeface="Georgia" pitchFamily="18" charset="0"/>
              </a:rPr>
              <a:t>укладывали в саркофаги, которые затем </a:t>
            </a:r>
          </a:p>
          <a:p>
            <a:pPr>
              <a:buFontTx/>
              <a:buNone/>
            </a:pPr>
            <a:r>
              <a:rPr lang="ru-RU" sz="2800" b="1" i="1">
                <a:solidFill>
                  <a:srgbClr val="663300"/>
                </a:solidFill>
                <a:latin typeface="Georgia" pitchFamily="18" charset="0"/>
              </a:rPr>
              <a:t>устанавливали в подземных галереях </a:t>
            </a:r>
          </a:p>
          <a:p>
            <a:pPr>
              <a:buFontTx/>
              <a:buNone/>
            </a:pPr>
            <a:r>
              <a:rPr lang="ru-RU" sz="2800" b="1" i="1">
                <a:solidFill>
                  <a:srgbClr val="663300"/>
                </a:solidFill>
                <a:latin typeface="Georgia" pitchFamily="18" charset="0"/>
              </a:rPr>
              <a:t>Мемфисского некрополя на западном бере-</a:t>
            </a:r>
          </a:p>
          <a:p>
            <a:pPr>
              <a:buFontTx/>
              <a:buNone/>
            </a:pPr>
            <a:r>
              <a:rPr lang="ru-RU" sz="2800" b="1" i="1">
                <a:solidFill>
                  <a:srgbClr val="663300"/>
                </a:solidFill>
                <a:latin typeface="Georgia" pitchFamily="18" charset="0"/>
              </a:rPr>
              <a:t>гу Нила. В саркофаг клали различные укра-</a:t>
            </a:r>
          </a:p>
          <a:p>
            <a:pPr>
              <a:buFontTx/>
              <a:buNone/>
            </a:pPr>
            <a:r>
              <a:rPr lang="ru-RU" sz="2800" b="1" i="1">
                <a:solidFill>
                  <a:srgbClr val="663300"/>
                </a:solidFill>
                <a:latin typeface="Georgia" pitchFamily="18" charset="0"/>
              </a:rPr>
              <a:t>шения и амулеты.</a:t>
            </a:r>
            <a:r>
              <a:rPr lang="ru-RU" sz="2800"/>
              <a:t> </a:t>
            </a:r>
          </a:p>
        </p:txBody>
      </p:sp>
      <p:pic>
        <p:nvPicPr>
          <p:cNvPr id="18437" name="Picture 5" descr="жив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3429000"/>
            <a:ext cx="4464050" cy="32543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836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4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пирами"/>
          <p:cNvPicPr>
            <a:picLocks noChangeAspect="1" noChangeArrowheads="1"/>
          </p:cNvPicPr>
          <p:nvPr/>
        </p:nvPicPr>
        <p:blipFill>
          <a:blip r:embed="rId2">
            <a:lum bright="3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32765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2600" b="1">
                <a:latin typeface="Comic Sans MS" pitchFamily="66" charset="0"/>
              </a:rPr>
              <a:t>В египетской религии важная роль отводилась кошке, которая называлась "мяу", звукоподражательным словом, перешедшим во все языки; от него же происходит глагол "мяукать".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ru-RU" sz="2600" b="1">
              <a:latin typeface="Comic Sans MS" pitchFamily="66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2600" b="1">
                <a:latin typeface="Comic Sans MS" pitchFamily="66" charset="0"/>
              </a:rPr>
              <a:t>Красота и грациозность котов была по душе египетским скульпторам, поэтому  их изваяний весьма много — от совсем маленьких, которые можно было носить как амулет, до больших, почти в натуральную величину.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v"/>
            </a:pPr>
            <a:endParaRPr lang="ru-RU" sz="2600" b="1">
              <a:latin typeface="Comic Sans MS" pitchFamily="66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2600" b="1">
                <a:latin typeface="Comic Sans MS" pitchFamily="66" charset="0"/>
              </a:rPr>
              <a:t>Египтяне даже давали имена своим дочерям, означавшие «маленькая кошка»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v"/>
            </a:pPr>
            <a:endParaRPr lang="ru-RU" sz="2600" b="1">
              <a:latin typeface="Comic Sans MS" pitchFamily="66" charset="0"/>
            </a:endParaRPr>
          </a:p>
        </p:txBody>
      </p:sp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79930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Знаете ли вы, что...</a:t>
            </a:r>
          </a:p>
        </p:txBody>
      </p:sp>
    </p:spTree>
    <p:extLst>
      <p:ext uri="{BB962C8B-B14F-4D97-AF65-F5344CB8AC3E}">
        <p14:creationId xmlns:p14="http://schemas.microsoft.com/office/powerpoint/2010/main" val="145693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пирами"/>
          <p:cNvPicPr>
            <a:picLocks noChangeAspect="1" noChangeArrowheads="1"/>
          </p:cNvPicPr>
          <p:nvPr/>
        </p:nvPicPr>
        <p:blipFill>
          <a:blip r:embed="rId2">
            <a:lum bright="3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785225" cy="5113338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ru-RU" b="1"/>
              <a:t>В мире существует 3 породы голых кошек-сфинксов: </a:t>
            </a:r>
          </a:p>
          <a:p>
            <a:endParaRPr lang="ru-RU" b="1"/>
          </a:p>
          <a:p>
            <a:endParaRPr lang="ru-RU" b="1">
              <a:latin typeface="Comic Sans MS" pitchFamily="66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ru-RU" b="1">
              <a:latin typeface="Comic Sans MS" pitchFamily="66" charset="0"/>
            </a:endParaRPr>
          </a:p>
        </p:txBody>
      </p:sp>
      <p:pic>
        <p:nvPicPr>
          <p:cNvPr id="22533" name="Picture 5" descr="канадский сфинк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1844675"/>
            <a:ext cx="1828800" cy="3621088"/>
          </a:xfrm>
          <a:prstGeom prst="rect">
            <a:avLst/>
          </a:prstGeom>
          <a:noFill/>
        </p:spPr>
      </p:pic>
      <p:pic>
        <p:nvPicPr>
          <p:cNvPr id="22534" name="Picture 6" descr="донской сфинк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1916113"/>
            <a:ext cx="2163762" cy="3441700"/>
          </a:xfrm>
          <a:prstGeom prst="rect">
            <a:avLst/>
          </a:prstGeom>
          <a:noFill/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348038" y="5661025"/>
            <a:ext cx="2333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канадский сфинкс</a:t>
            </a:r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6194425" y="5516563"/>
            <a:ext cx="2543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донской сфинкс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(или донской лысак)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250825" y="5516563"/>
            <a:ext cx="2830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петербургский сфинкс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(или петерболд)</a:t>
            </a:r>
          </a:p>
        </p:txBody>
      </p:sp>
      <p:pic>
        <p:nvPicPr>
          <p:cNvPr id="22538" name="Picture 10" descr="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916113"/>
            <a:ext cx="2714625" cy="3313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561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4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4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0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42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42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 6; р. т. № 1, 3, 4.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419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64096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</a:rPr>
              <a:t>Амон -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главный бог города Фив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Амон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844824"/>
            <a:ext cx="1871662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ертикальный свиток 6"/>
          <p:cNvSpPr/>
          <p:nvPr/>
        </p:nvSpPr>
        <p:spPr>
          <a:xfrm>
            <a:off x="1043608" y="1916832"/>
            <a:ext cx="4608512" cy="4536504"/>
          </a:xfrm>
          <a:prstGeom prst="verticalScroll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Амон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 главный бог города Фив, с возвышением которых стал верховным божеством, покровителем царской власти и военных походов. Был также отождествлен с богом солнца Ра, после чего получил имя Амон-Ра. Изображался в высоком венце из двух перьев, иногда с головой барана.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Культ: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Фивы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Животные: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гусь, баран, змей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363272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Анубис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– бог покровитель мертвых</a:t>
            </a:r>
            <a:endParaRPr lang="ru-RU" sz="3600" b="1" dirty="0"/>
          </a:p>
        </p:txBody>
      </p:sp>
      <p:pic>
        <p:nvPicPr>
          <p:cNvPr id="3" name="Рисунок 2" descr="Анубис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772816"/>
            <a:ext cx="199643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ертикальный свиток 4"/>
          <p:cNvSpPr/>
          <p:nvPr/>
        </p:nvSpPr>
        <p:spPr>
          <a:xfrm>
            <a:off x="539552" y="1844824"/>
            <a:ext cx="4824536" cy="4752528"/>
          </a:xfrm>
          <a:prstGeom prst="verticalScroll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Анубис (Инпу)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 бог-покровитель мертвых, а также некрополей, погребальных обрядов и бальзамирования. При жизни он призван вести души сквозь тьму невежества, а после смерти был проводником души в Дуат небесный. Изображался в виде шакала или человека с головой шакала. Помогал Исиде собирать части тела Осириса, после того, как Сет разбросал их по всему Египту.</a:t>
            </a:r>
            <a:endParaRPr lang="ru-RU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Маат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– общеегипетская богиня истины и справедливости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1187624" y="1844824"/>
            <a:ext cx="4248472" cy="4464496"/>
          </a:xfrm>
          <a:prstGeom prst="verticalScroll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Маат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– общеегипетская богиня истины и справедливости — олицетворяла мировую гармонию и верховный порядок, поддерживаемый фараоном.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Символ: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перо</a:t>
            </a:r>
            <a:endParaRPr lang="ru-RU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 descr="Маа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844824"/>
            <a:ext cx="21975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64096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Бастет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– богиня любви и веселья, а также материнского начала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 descr="Богиня Басте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194421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ертикальный свиток 3"/>
          <p:cNvSpPr/>
          <p:nvPr/>
        </p:nvSpPr>
        <p:spPr>
          <a:xfrm>
            <a:off x="4499992" y="1916832"/>
            <a:ext cx="3816424" cy="4392488"/>
          </a:xfrm>
          <a:prstGeom prst="verticalScroll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Бастет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– богиня любви и веселья, а также материнского начала. Дочь бога солнца Ра, исцеляла болезни и взращивала злаки.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Культ: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Бубастис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Животное: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кошка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144016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Акер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– древнее божество земли и преисподней, страж восхода и заката солнца. 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899592" y="5013176"/>
            <a:ext cx="7272808" cy="15121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Акер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– древнее божество земли и преисподней, страж восхода и заката солнца. Почитался в образе двух львов, развернувшихся на восток и запад, между спинами которых помещался солнечный диск</a:t>
            </a:r>
            <a:r>
              <a:rPr lang="ru-RU" dirty="0" smtClean="0"/>
              <a:t>.</a:t>
            </a:r>
            <a:endParaRPr lang="ru-RU" i="1" dirty="0" smtClean="0"/>
          </a:p>
          <a:p>
            <a:pPr algn="ctr"/>
            <a:endParaRPr lang="ru-RU" dirty="0"/>
          </a:p>
        </p:txBody>
      </p:sp>
      <p:pic>
        <p:nvPicPr>
          <p:cNvPr id="4" name="Рисунок 3" descr="Акер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16832"/>
            <a:ext cx="475252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">
  <a:themeElements>
    <a:clrScheme name="Другая 1">
      <a:dk1>
        <a:srgbClr val="BFBFBF"/>
      </a:dk1>
      <a:lt1>
        <a:srgbClr val="FFFFFF"/>
      </a:lt1>
      <a:dk2>
        <a:srgbClr val="4F271C"/>
      </a:dk2>
      <a:lt2>
        <a:srgbClr val="E7DEC9"/>
      </a:lt2>
      <a:accent1>
        <a:srgbClr val="FEB80A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4B2102"/>
      </a:hlink>
      <a:folHlink>
        <a:srgbClr val="554509"/>
      </a:folHlink>
    </a:clrScheme>
    <a:fontScheme name="Другая 1">
      <a:majorFont>
        <a:latin typeface="Brush Script MT"/>
        <a:ea typeface=""/>
        <a:cs typeface=""/>
      </a:majorFont>
      <a:minorFont>
        <a:latin typeface="Calibri"/>
        <a:ea typeface=""/>
        <a:cs typeface="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</Template>
  <TotalTime>161</TotalTime>
  <Words>1623</Words>
  <Application>Microsoft Office PowerPoint</Application>
  <PresentationFormat>Экран (4:3)</PresentationFormat>
  <Paragraphs>137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43</vt:i4>
      </vt:variant>
    </vt:vector>
  </HeadingPairs>
  <TitlesOfParts>
    <vt:vector size="60" baseType="lpstr">
      <vt:lpstr>Mod</vt:lpstr>
      <vt:lpstr>Натуральные материалы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10_Оформление по умолчанию</vt:lpstr>
      <vt:lpstr>11_Оформление по умолчанию</vt:lpstr>
      <vt:lpstr>12_Оформление по умолчанию</vt:lpstr>
      <vt:lpstr>13_Оформление по умолчанию</vt:lpstr>
      <vt:lpstr>14_Оформление по умолчанию</vt:lpstr>
      <vt:lpstr>Религиозные верования в Древнем Египте</vt:lpstr>
      <vt:lpstr> Что такое миф? </vt:lpstr>
      <vt:lpstr>Боги и Богини древнего Египта  </vt:lpstr>
      <vt:lpstr>Исида – богиня  царской власти и престола</vt:lpstr>
      <vt:lpstr>Амон - главный бог города Фив</vt:lpstr>
      <vt:lpstr>Анубис – бог покровитель мертвых</vt:lpstr>
      <vt:lpstr>Маат – общеегипетская богиня истины и справедливости</vt:lpstr>
      <vt:lpstr>Бастет – богиня любви и веселья, а также материнского начала</vt:lpstr>
      <vt:lpstr>Акер – древнее божество земли и преисподней, страж восхода и заката солнца. </vt:lpstr>
      <vt:lpstr>Аммат  - женщина-демон </vt:lpstr>
      <vt:lpstr>Геб - бог земли</vt:lpstr>
      <vt:lpstr>Мерт - богиня музыки и пения</vt:lpstr>
      <vt:lpstr>Нехбет - богиня-хранительница царского рода</vt:lpstr>
      <vt:lpstr>Нехебкау - бог в образе змеи</vt:lpstr>
      <vt:lpstr>Нут - богиня неба. </vt:lpstr>
      <vt:lpstr>Осирис - бог возрождения, царь загробного мира </vt:lpstr>
      <vt:lpstr>Ра - верховное божество </vt:lpstr>
      <vt:lpstr>Сет - бог «чужих стран» (пустыни)</vt:lpstr>
      <vt:lpstr>Сешат - богиня письма. </vt:lpstr>
      <vt:lpstr>Собек - бог воды и разлива Нила</vt:lpstr>
      <vt:lpstr>Тот - бог мудрости и луны. </vt:lpstr>
      <vt:lpstr>Хнум - бог плодородия</vt:lpstr>
      <vt:lpstr>Хонсу - лунное божество</vt:lpstr>
      <vt:lpstr>Шесему - бог, покровительствующий виноделию </vt:lpstr>
      <vt:lpstr>Хор - бог солнца, бог царственности</vt:lpstr>
      <vt:lpstr>Миф об Осирисе и Исиде</vt:lpstr>
      <vt:lpstr>Составьте простой план мифа об Осирисе, используя памятку № 4</vt:lpstr>
      <vt:lpstr>Почитание  животных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СКАРАБЕЙ</vt:lpstr>
      <vt:lpstr>Презентация PowerPoint</vt:lpstr>
      <vt:lpstr>Презентация PowerPoint</vt:lpstr>
      <vt:lpstr>Презентация PowerPoint</vt:lpstr>
      <vt:lpstr>БЫКИ  и  КОРОВЫ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Религия Древнего Египта</dc:title>
  <dc:creator>а11</dc:creator>
  <cp:lastModifiedBy>Светлана</cp:lastModifiedBy>
  <cp:revision>20</cp:revision>
  <dcterms:created xsi:type="dcterms:W3CDTF">2010-11-04T06:52:28Z</dcterms:created>
  <dcterms:modified xsi:type="dcterms:W3CDTF">2016-11-10T16:17:47Z</dcterms:modified>
</cp:coreProperties>
</file>