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06" r:id="rId48"/>
    <p:sldId id="307" r:id="rId49"/>
    <p:sldId id="308" r:id="rId50"/>
    <p:sldId id="310" r:id="rId51"/>
    <p:sldId id="309" r:id="rId52"/>
    <p:sldId id="311" r:id="rId53"/>
    <p:sldId id="312" r:id="rId54"/>
    <p:sldId id="260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2A1B2-9FD3-4B42-8116-87E56A722704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8DEA-E769-452C-844A-6154D2E59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9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8DEA-E769-452C-844A-6154D2E5987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8DEA-E769-452C-844A-6154D2E598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8DEA-E769-452C-844A-6154D2E598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8DEA-E769-452C-844A-6154D2E598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8DEA-E769-452C-844A-6154D2E5987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FAE7-5DB7-48CF-92C9-66466BF6444A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A35-2791-464F-B87F-AA932BA7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FAE7-5DB7-48CF-92C9-66466BF6444A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A35-2791-464F-B87F-AA932BA7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FAE7-5DB7-48CF-92C9-66466BF6444A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A35-2791-464F-B87F-AA932BA7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FAE7-5DB7-48CF-92C9-66466BF6444A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A35-2791-464F-B87F-AA932BA7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FAE7-5DB7-48CF-92C9-66466BF6444A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A35-2791-464F-B87F-AA932BA7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FAE7-5DB7-48CF-92C9-66466BF6444A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A35-2791-464F-B87F-AA932BA7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FAE7-5DB7-48CF-92C9-66466BF6444A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A35-2791-464F-B87F-AA932BA7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FAE7-5DB7-48CF-92C9-66466BF6444A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A35-2791-464F-B87F-AA932BA7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FAE7-5DB7-48CF-92C9-66466BF6444A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A35-2791-464F-B87F-AA932BA7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FAE7-5DB7-48CF-92C9-66466BF6444A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A35-2791-464F-B87F-AA932BA7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FAE7-5DB7-48CF-92C9-66466BF6444A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A35-2791-464F-B87F-AA932BA7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FAE7-5DB7-48CF-92C9-66466BF6444A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3A35-2791-464F-B87F-AA932BA7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0.xml"/><Relationship Id="rId3" Type="http://schemas.openxmlformats.org/officeDocument/2006/relationships/slide" Target="slide2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42" Type="http://schemas.openxmlformats.org/officeDocument/2006/relationships/slide" Target="slide43.xml"/><Relationship Id="rId47" Type="http://schemas.openxmlformats.org/officeDocument/2006/relationships/slide" Target="slide48.xml"/><Relationship Id="rId50" Type="http://schemas.openxmlformats.org/officeDocument/2006/relationships/slide" Target="slide51.xml"/><Relationship Id="rId7" Type="http://schemas.openxmlformats.org/officeDocument/2006/relationships/slide" Target="slide13.xml"/><Relationship Id="rId12" Type="http://schemas.openxmlformats.org/officeDocument/2006/relationships/slide" Target="slide11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46" Type="http://schemas.openxmlformats.org/officeDocument/2006/relationships/slide" Target="slide47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41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45" Type="http://schemas.openxmlformats.org/officeDocument/2006/relationships/slide" Target="slide46.xml"/><Relationship Id="rId5" Type="http://schemas.openxmlformats.org/officeDocument/2006/relationships/slide" Target="slide12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49" Type="http://schemas.openxmlformats.org/officeDocument/2006/relationships/slide" Target="slide50.xml"/><Relationship Id="rId10" Type="http://schemas.openxmlformats.org/officeDocument/2006/relationships/slide" Target="slide9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4" Type="http://schemas.openxmlformats.org/officeDocument/2006/relationships/slide" Target="slide45.xml"/><Relationship Id="rId52" Type="http://schemas.openxmlformats.org/officeDocument/2006/relationships/slide" Target="slide53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43" Type="http://schemas.openxmlformats.org/officeDocument/2006/relationships/slide" Target="slide44.xml"/><Relationship Id="rId48" Type="http://schemas.openxmlformats.org/officeDocument/2006/relationships/slide" Target="slide49.xml"/><Relationship Id="rId8" Type="http://schemas.openxmlformats.org/officeDocument/2006/relationships/slide" Target="slide7.xml"/><Relationship Id="rId51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oart.org.ua/albums/userpics/india_photo_wallpapers_005.jpg" TargetMode="External"/><Relationship Id="rId3" Type="http://schemas.openxmlformats.org/officeDocument/2006/relationships/hyperlink" Target="http://3umfs.ru/assets/images/egyrt/12.jpg" TargetMode="External"/><Relationship Id="rId7" Type="http://schemas.openxmlformats.org/officeDocument/2006/relationships/hyperlink" Target="http://2mir-istorii.ru/uploads/novosti3/drevniy_mir.jpg" TargetMode="External"/><Relationship Id="rId2" Type="http://schemas.openxmlformats.org/officeDocument/2006/relationships/hyperlink" Target="http://img-2005-10.photosight.ru/24/109794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datai/istorija/Assirijskaja-derzhava/0014-012-Assirijskaja-armija.jpg" TargetMode="External"/><Relationship Id="rId5" Type="http://schemas.openxmlformats.org/officeDocument/2006/relationships/hyperlink" Target="http://school.xvatit.com/images/b/bb/History_5_15_2.jpg" TargetMode="External"/><Relationship Id="rId4" Type="http://schemas.openxmlformats.org/officeDocument/2006/relationships/hyperlink" Target="http://900igr.net/datai/istorija/Mir-istorii/0023-051-Drevnee-Dvureche.jpg" TargetMode="External"/><Relationship Id="rId9" Type="http://schemas.openxmlformats.org/officeDocument/2006/relationships/hyperlink" Target="http://www.pravmir.ru/wp-content/uploads/2013/07/Chin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img-2005-10.photosight.ru/24/1097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357166"/>
            <a:ext cx="750099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Verdana" pitchFamily="34" charset="0"/>
              </a:rPr>
              <a:t>Древний Восток</a:t>
            </a:r>
            <a:endParaRPr lang="ru-RU" sz="4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3umfs.ru/assets/images/egyrt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0" cy="686064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6858048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Египте письменность возникла раньше, чем в других странах, потому, что: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1785926"/>
            <a:ext cx="4000528" cy="1128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Только в Египте был подходящий материал для письма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60" y="3071810"/>
            <a:ext cx="4000528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2. В Египте раньше сформировался «человек разумный»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4429132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В Египте раньше возникло государство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5643578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4. Египтяне создали алфавит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3umfs.ru/assets/images/egyrt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4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285728"/>
            <a:ext cx="8501122" cy="307183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 каком сооружении египтян идет речь?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Уже пять тысяч лет каждое утро я вижу бога Солнца, восходящего вдали на берегах Нила. Его первые лучи освещают мое лицо… Я верный страж у ног моего повелителя, столь бдительный и преданный. Что он дал мне свое лицо. Я спутник фараона, я сам фараон.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40" y="3571876"/>
            <a:ext cx="300039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сфинкс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4357694"/>
            <a:ext cx="300039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обелиск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5214950"/>
            <a:ext cx="300039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храм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6000768"/>
            <a:ext cx="300039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саркофаг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datai/istorija/Mir-istorii/0023-051-Drevnee-Dvure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9"/>
            <a:ext cx="9108000" cy="685802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285728"/>
            <a:ext cx="4357718" cy="11430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Древнее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Двуречье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располагалось: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071678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Между реками Нил и Евфрат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3286124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Между реками Тигр и Евфрат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4500570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На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Синайском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полуострове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5715016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На северо-востоке Африки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6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900igr.net/datai/istorija/Mir-istorii/0023-051-Drevnee-Dvure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"/>
            <a:ext cx="9108000" cy="685802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357166"/>
            <a:ext cx="442915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Двуречье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как и в Египте: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1714488"/>
            <a:ext cx="450059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Был жаркий климат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857496"/>
            <a:ext cx="450059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Зимой шли ливневые дожди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4000504"/>
            <a:ext cx="450059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Почва была каменистой и неплодородной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5214950"/>
            <a:ext cx="450059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Отсутствовали полезные ископаемые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900igr.net/datai/istorija/Mir-istorii/0023-051-Drevnee-Dvure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9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357166"/>
            <a:ext cx="5286412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Когда в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Двуречье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возникли первые государства?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2071678"/>
            <a:ext cx="457203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2 млн. лет назад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3214686"/>
            <a:ext cx="457203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40 тысяч лет назад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4429132"/>
            <a:ext cx="457203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5 тысяч лет назад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5643578"/>
            <a:ext cx="457203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2 тысячи лет назад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900igr.net/datai/istorija/Mir-istorii/0023-051-Drevnee-Dvure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000" cy="6858029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357166"/>
            <a:ext cx="5929354" cy="12858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 называются обязательные правила поведения, установленные государством в обществе?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2285992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клятвы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3357562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заклинания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4500570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законы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5643578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Хвалебные песни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900igr.net/datai/istorija/Mir-istorii/0023-051-Drevnee-Dvure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"/>
            <a:ext cx="9144000" cy="685803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478634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Крупнейшим городом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Двуречья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был: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928802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Ур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143248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Фивы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4357694"/>
            <a:ext cx="307183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Мемфис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5643578"/>
            <a:ext cx="307183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Тир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datai/istorija/Mir-istorii/0023-051-Drevnee-Dvure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0" y="-29"/>
            <a:ext cx="9108000" cy="6858029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14290"/>
            <a:ext cx="7858180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Вытянутые треугольные значки, выдавленные на глиняных табличках расщепленной тростинкой, называются: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785926"/>
            <a:ext cx="32861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скоропись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000372"/>
            <a:ext cx="32861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клинопись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4357694"/>
            <a:ext cx="32861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алфавит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5572140"/>
            <a:ext cx="32861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иероглифы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900igr.net/datai/istorija/Mir-istorii/0023-051-Drevnee-Dvure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0" y="-29"/>
            <a:ext cx="9108000" cy="6858029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14290"/>
            <a:ext cx="8643998" cy="27146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Какую цель преследовали законы царя Хаммурапи?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долг одолел человека, и он продал за серебро свою жену. Своего сына и свою дочь или отдал их в кабалу, то три года они должны обслуживать дом их покупателя или их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закабалителя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 четвертом году им должна быть предоставлена свобода.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3500438"/>
            <a:ext cx="3643338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Законы отменяли рабство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929198"/>
            <a:ext cx="3643338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Законы запрещали давать деньги или зерно в долг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3571876"/>
            <a:ext cx="3643338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Законы запрещали чеканить деньги из серебра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4929198"/>
            <a:ext cx="3643338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Законы защищали интересы свободного населения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chool.xvatit.com/images/b/bb/History_5_1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357166"/>
            <a:ext cx="428628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Финикия располагалась: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1857364"/>
            <a:ext cx="407196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В южной части Средиземного моря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3071810"/>
            <a:ext cx="407196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В восточной части Средиземного моря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488" y="4357694"/>
            <a:ext cx="407196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3. На севере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Двуречья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5572140"/>
            <a:ext cx="407196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4. В западной части Средиземного моря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"/>
          <a:ext cx="9144000" cy="68809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41329"/>
                <a:gridCol w="947743"/>
                <a:gridCol w="947743"/>
                <a:gridCol w="948697"/>
                <a:gridCol w="947743"/>
                <a:gridCol w="947743"/>
                <a:gridCol w="947743"/>
                <a:gridCol w="915259"/>
              </a:tblGrid>
              <a:tr h="940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ea typeface="Calibri"/>
                          <a:cs typeface="Arial" pitchFamily="34" charset="0"/>
                          <a:hlinkClick r:id="rId3" action="ppaction://hlinksldjump"/>
                        </a:rPr>
                        <a:t>Египет</a:t>
                      </a: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88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  <a:hlinkClick r:id="rId3" action="ppaction://hlinksldjump"/>
                        </a:rPr>
                        <a:t>Двуречье</a:t>
                      </a: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ea typeface="Calibri"/>
                          <a:cs typeface="Arial" pitchFamily="34" charset="0"/>
                          <a:hlinkClick r:id="rId3" action="ppaction://hlinksldjump"/>
                        </a:rPr>
                        <a:t>Финикия</a:t>
                      </a: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25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ea typeface="Calibri"/>
                          <a:cs typeface="Arial" pitchFamily="34" charset="0"/>
                          <a:hlinkClick r:id="rId3" action="ppaction://hlinksldjump"/>
                        </a:rPr>
                        <a:t>Ассирия</a:t>
                      </a: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75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ea typeface="Calibri"/>
                          <a:cs typeface="Arial" pitchFamily="34" charset="0"/>
                          <a:hlinkClick r:id="rId3" action="ppaction://hlinksldjump"/>
                        </a:rPr>
                        <a:t>Персия</a:t>
                      </a: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1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ea typeface="Calibri"/>
                          <a:cs typeface="Arial" pitchFamily="34" charset="0"/>
                          <a:hlinkClick r:id="rId3" action="ppaction://hlinksldjump"/>
                        </a:rPr>
                        <a:t>Индия</a:t>
                      </a: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40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ea typeface="Calibri"/>
                          <a:cs typeface="Arial" pitchFamily="34" charset="0"/>
                          <a:hlinkClick r:id="rId3" action="ppaction://hlinksldjump"/>
                        </a:rPr>
                        <a:t>Китай</a:t>
                      </a: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2571736" y="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5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71736" y="92867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5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71868" y="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10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71868" y="1000108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10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00562" y="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20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57818" y="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9" action="ppaction://hlinksldjump"/>
              </a:rPr>
              <a:t>30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57950" y="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10" action="ppaction://hlinksldjump"/>
              </a:rPr>
              <a:t>40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86644" y="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11" action="ppaction://hlinksldjump"/>
              </a:rPr>
              <a:t>50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286744" y="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12" action="ppaction://hlinksldjump"/>
              </a:rPr>
              <a:t>60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500562" y="1000108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13" action="ppaction://hlinksldjump"/>
              </a:rPr>
              <a:t>20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500694" y="1071546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14" action="ppaction://hlinksldjump"/>
              </a:rPr>
              <a:t>30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429388" y="1000108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15" action="ppaction://hlinksldjump"/>
              </a:rPr>
              <a:t>40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358082" y="928670"/>
            <a:ext cx="857256" cy="9858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16" action="ppaction://hlinksldjump"/>
              </a:rPr>
              <a:t>50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286744" y="1000108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17" action="ppaction://hlinksldjump"/>
              </a:rPr>
              <a:t>60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643174" y="1928802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18" action="ppaction://hlinksldjump"/>
              </a:rPr>
              <a:t>5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571868" y="2000240"/>
            <a:ext cx="857256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19" action="ppaction://hlinksldjump"/>
              </a:rPr>
              <a:t>10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500562" y="200024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20" action="ppaction://hlinksldjump"/>
              </a:rPr>
              <a:t>20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00694" y="2000240"/>
            <a:ext cx="857256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21" action="ppaction://hlinksldjump"/>
              </a:rPr>
              <a:t>30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429388" y="200024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22" action="ppaction://hlinksldjump"/>
              </a:rPr>
              <a:t>40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358082" y="200024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23" action="ppaction://hlinksldjump"/>
              </a:rPr>
              <a:t>50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286744" y="200024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24" action="ppaction://hlinksldjump"/>
              </a:rPr>
              <a:t>60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643174" y="2928934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25" action="ppaction://hlinksldjump"/>
              </a:rPr>
              <a:t>5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571868" y="2928934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26" action="ppaction://hlinksldjump"/>
              </a:rPr>
              <a:t>10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500562" y="2928934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27" action="ppaction://hlinksldjump"/>
              </a:rPr>
              <a:t>20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429256" y="3000372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28" action="ppaction://hlinksldjump"/>
              </a:rPr>
              <a:t>30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357950" y="3000372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29" action="ppaction://hlinksldjump"/>
              </a:rPr>
              <a:t>40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358082" y="3000372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30" action="ppaction://hlinksldjump"/>
              </a:rPr>
              <a:t>50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286744" y="3000372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31" action="ppaction://hlinksldjump"/>
              </a:rPr>
              <a:t>60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71736" y="4000504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32" action="ppaction://hlinksldjump"/>
              </a:rPr>
              <a:t>5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571868" y="3929066"/>
            <a:ext cx="857256" cy="9858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33" action="ppaction://hlinksldjump"/>
              </a:rPr>
              <a:t>10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00562" y="3929066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34" action="ppaction://hlinksldjump"/>
              </a:rPr>
              <a:t>20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429256" y="4000504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35" action="ppaction://hlinksldjump"/>
              </a:rPr>
              <a:t>30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429388" y="4000504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36" action="ppaction://hlinksldjump"/>
              </a:rPr>
              <a:t>40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286644" y="4000504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37" action="ppaction://hlinksldjump"/>
              </a:rPr>
              <a:t>50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8286744" y="4000504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38" action="ppaction://hlinksldjump"/>
              </a:rPr>
              <a:t>60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571736" y="5000636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39" action="ppaction://hlinksldjump"/>
              </a:rPr>
              <a:t>5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3571868" y="5000636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40" action="ppaction://hlinksldjump"/>
              </a:rPr>
              <a:t>10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500562" y="5000636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41" action="ppaction://hlinksldjump"/>
              </a:rPr>
              <a:t>20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500694" y="5000636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42" action="ppaction://hlinksldjump"/>
              </a:rPr>
              <a:t>30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429388" y="5000636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43" action="ppaction://hlinksldjump"/>
              </a:rPr>
              <a:t>40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7358082" y="5000636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44" action="ppaction://hlinksldjump"/>
              </a:rPr>
              <a:t>50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8286744" y="5000636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45" action="ppaction://hlinksldjump"/>
              </a:rPr>
              <a:t>60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571736" y="5929330"/>
            <a:ext cx="857256" cy="92867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46" action="ppaction://hlinksldjump"/>
              </a:rPr>
              <a:t>5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571868" y="594360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47" action="ppaction://hlinksldjump"/>
              </a:rPr>
              <a:t>10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500562" y="594360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48" action="ppaction://hlinksldjump"/>
              </a:rPr>
              <a:t>20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429256" y="594360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49" action="ppaction://hlinksldjump"/>
              </a:rPr>
              <a:t>30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357950" y="594360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50" action="ppaction://hlinksldjump"/>
              </a:rPr>
              <a:t>40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7358082" y="5943600"/>
            <a:ext cx="857256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51" action="ppaction://hlinksldjump"/>
              </a:rPr>
              <a:t>50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8286744" y="6000768"/>
            <a:ext cx="857256" cy="8572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52" action="ppaction://hlinksldjump"/>
              </a:rPr>
              <a:t>60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chool.xvatit.com/images/b/bb/History_5_15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8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428604"/>
            <a:ext cx="4714908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Основное занятие финикийцев: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422" y="2143116"/>
            <a:ext cx="378621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торговля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3286124"/>
            <a:ext cx="378621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земледелие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22" y="4429132"/>
            <a:ext cx="378621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собирательство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5572140"/>
            <a:ext cx="378621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охота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6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chool.xvatit.com/images/b/bb/History_5_1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28596" y="357166"/>
            <a:ext cx="428628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 Финикии в древности вывозили: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1857364"/>
            <a:ext cx="32861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Оливковое масло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5984" y="3071810"/>
            <a:ext cx="32861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шерсть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22" y="4357694"/>
            <a:ext cx="321471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зерно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5643578"/>
            <a:ext cx="32861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кожу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chool.xvatit.com/images/b/bb/History_5_1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285728"/>
            <a:ext cx="5715040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Вещество, которое финикийцы добывали из морских моллюсков для окраски тканей, - это: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0298" y="2071678"/>
            <a:ext cx="357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масло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298" y="3286124"/>
            <a:ext cx="357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2. стекло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298" y="4429132"/>
            <a:ext cx="357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пурпур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5643578"/>
            <a:ext cx="357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4. глина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chool.xvatit.com/images/b/bb/History_5_1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85786" y="285728"/>
            <a:ext cx="5286412" cy="10572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Постоянное поселение, созданное в чужой стране, - это: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4546" y="1928802"/>
            <a:ext cx="278608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община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5984" y="3214686"/>
            <a:ext cx="271464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2. город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4546" y="4500570"/>
            <a:ext cx="285752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3. деревня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5984" y="5715016"/>
            <a:ext cx="278608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колония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chool.xvatit.com/images/b/bb/History_5_1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428604"/>
            <a:ext cx="514353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 назывались финикийские корабли?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3042" y="1857364"/>
            <a:ext cx="371477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лодки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42" y="3071810"/>
            <a:ext cx="371477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2. триеры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3042" y="4214818"/>
            <a:ext cx="371477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галеры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5429264"/>
            <a:ext cx="371477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4. ладьи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chool.xvatit.com/images/b/bb/History_5_1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28596" y="285728"/>
            <a:ext cx="585791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Недостатком финикийского алфавита было: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14488"/>
            <a:ext cx="392909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Большое число букв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928934"/>
            <a:ext cx="392909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2. Большое число иероглифов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0364" y="4143380"/>
            <a:ext cx="392909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3. Сложное написание клинописных знаков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5357826"/>
            <a:ext cx="3929090" cy="12858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Отсутствие букв, обозначающих гласные звуки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900igr.net/datai/istorija/Assirijskaja-derzhava/0014-012-Assirijskaja-arm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2108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357166"/>
            <a:ext cx="457203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Ассирия располагалась: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298" y="1857364"/>
            <a:ext cx="3643338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1. В южной части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Двуречья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3000372"/>
            <a:ext cx="3643338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2. В верхнем течении Тигра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4143380"/>
            <a:ext cx="3643338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По берегам Красного моря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1736" y="5286388"/>
            <a:ext cx="3643338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Вдоль побережья Средиземного моря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900igr.net/datai/istorija/Assirijskaja-derzhava/0014-012-Assirijskaja-arm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1396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357166"/>
            <a:ext cx="4714908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Главным природным богатством Ассирии были: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5984" y="1928802"/>
            <a:ext cx="364333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Залежи железной руды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5984" y="3143248"/>
            <a:ext cx="364333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Запасы строевого леса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4357694"/>
            <a:ext cx="364333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Запасы глины и песка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5500702"/>
            <a:ext cx="364333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Мягкие, плодородные почвы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900igr.net/datai/istorija/Assirijskaja-derzhava/0014-012-Assirijskaja-arm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08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285728"/>
            <a:ext cx="478634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Главным занятием ассирийцев было: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1785926"/>
            <a:ext cx="364333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земледелие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488" y="4071942"/>
            <a:ext cx="364333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скотоводство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2928934"/>
            <a:ext cx="364333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Производство предметов роскоши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64" y="5214950"/>
            <a:ext cx="3643338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Выращивание винограда и оливковых деревьев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900igr.net/datai/istorija/Assirijskaja-derzhava/0014-012-Assirijskaja-arm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2108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514353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чем причина военных успехов ассирийских царей?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1857364"/>
            <a:ext cx="32861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Использование оружия из меди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3000372"/>
            <a:ext cx="32861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Привлечение в войско рабов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4143380"/>
            <a:ext cx="32861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Отсутствие военачальников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60" y="5357826"/>
            <a:ext cx="32861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Использование конницы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umfs.ru/assets/images/egyrt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000" cy="688765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3486168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Египет расположен: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643050"/>
            <a:ext cx="428628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Между третьим и четвертым порогами Нила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857496"/>
            <a:ext cx="428628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2. Вдоль побережья Красного моря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143380"/>
            <a:ext cx="428628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3. По берегам рек Нил и Евфрат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429264"/>
            <a:ext cx="428628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В Северо-Восточной Африке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900igr.net/datai/istorija/Assirijskaja-derzhava/0014-012-Assirijskaja-arm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1396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285728"/>
            <a:ext cx="4857784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Ниневия была разрушена: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60" y="1785926"/>
            <a:ext cx="421484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В результате землетрясения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2928934"/>
            <a:ext cx="421484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В результате сильного наводнения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4143380"/>
            <a:ext cx="421484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В ходе восстания вавилонян и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мидийцев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5357826"/>
            <a:ext cx="4214842" cy="1200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В ходе восстания ассирийских бедняков против знати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900igr.net/datai/istorija/Assirijskaja-derzhava/0014-012-Assirijskaja-arm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2108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357166"/>
            <a:ext cx="457203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Ассирийский царь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Ашшурбанапал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известен: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1714488"/>
            <a:ext cx="485778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Созданием библиотеки глиняных книг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2857496"/>
            <a:ext cx="485778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Разработкой нового свода законов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4000504"/>
            <a:ext cx="485778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Прекращением завоевательных походов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28" y="5214950"/>
            <a:ext cx="485778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Постройкой храма Бога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Яхве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900igr.net/datai/istorija/Assirijskaja-derzhava/0014-012-Assirijskaja-arm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2108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514353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Расцвет Ассирии пришелся на: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1643050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2 тысячелетие до н.э.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0166" y="2928934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X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в. до н.э.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1604" y="4143380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VIII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 в до н.э.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04" y="5429264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612 г. до н.э.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mir-istorii.ru/uploads/novosti3/drevniy_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5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16" y="214290"/>
            <a:ext cx="5429288" cy="10572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Своего могущества Персидская держава  достигла при: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298" y="1643050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Тутмосе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III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298" y="2928934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Ашшурбанапале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4214818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Хаммурапи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5429264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Дарии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I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mir-istorii.ru/uploads/novosti3/drevniy_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5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0430" y="285728"/>
            <a:ext cx="528641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Главную силу персидского войска составляли: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2" y="1571612"/>
            <a:ext cx="507209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рабы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86182" y="2714620"/>
            <a:ext cx="507209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Ассирийская конница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2" y="3857628"/>
            <a:ext cx="507209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10 тысяч «бессмертных»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5000636"/>
            <a:ext cx="507209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Жители покоренных областей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mir-istorii.ru/uploads/novosti3/drevniy_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"/>
            <a:ext cx="9108000" cy="6858014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1802" y="142852"/>
            <a:ext cx="5643602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Персидские цари носили титул «великий царь, царь царей» , потому, что: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0496" y="1571612"/>
            <a:ext cx="471490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1.Были очень высокого роста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496" y="2714620"/>
            <a:ext cx="471490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Славились своей добротой и милосердием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1934" y="3929066"/>
            <a:ext cx="471490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Подчинили себе правителей других государств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1934" y="5000636"/>
            <a:ext cx="4714908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Были родственниками правителей других государств Азии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mir-istorii.ru/uploads/novosti3/drevniy_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5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7356" y="214290"/>
            <a:ext cx="6929486" cy="11430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Границы Персидской державы достигали реки Инд на востоке и Средиземного моря на западе при царе: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57818" y="1571612"/>
            <a:ext cx="357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Тутмосе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III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6" y="2786058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Ашшурбанапале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6" y="3929066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Кире Великом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5072074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Хаммурапи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mir-istorii.ru/uploads/novosti3/drevniy_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"/>
            <a:ext cx="9108000" cy="6858014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54" y="142852"/>
            <a:ext cx="5286412" cy="12858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Человека сравнивают с лидийским царем Крезом, когда  хотят подчеркнуть его: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6446" y="1714488"/>
            <a:ext cx="307183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богатство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6446" y="2857496"/>
            <a:ext cx="307183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могущество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6446" y="3929066"/>
            <a:ext cx="307183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ум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6446" y="5072074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образованность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mir-istorii.ru/uploads/novosti3/drevniy_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5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182" y="214290"/>
            <a:ext cx="5072098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Выражение «валтасаров пир»  связано с: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500174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Законами царя Хаммурапи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2643182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Взятием персами Вавилона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3857628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Победами ассирийских царей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5000636"/>
            <a:ext cx="400052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Взятием израильтянами Иерихона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mir-istorii.ru/uploads/novosti3/drevniy_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5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68" y="285728"/>
            <a:ext cx="5072098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Золотая монета Дария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называлась: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1714488"/>
            <a:ext cx="378621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злотый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2786058"/>
            <a:ext cx="378621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дарик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3857628"/>
            <a:ext cx="378621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сатрик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5000636"/>
            <a:ext cx="378621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драхма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2271-ff1af8e26602e1d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290"/>
            <a:ext cx="6143668" cy="4500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4286256"/>
            <a:ext cx="63353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ВЫУЧИ!!!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286776" y="6143644"/>
            <a:ext cx="857224" cy="71435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://www.fotoart.org.ua/albums/userpics/india_photo_wallpapers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457203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Где расположена Индия?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480" y="1785926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В западной Азии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3000372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В Южной Азии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4480" y="4214818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На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Синайском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полуострове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5429264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В Северо-Восточной Африке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://www.fotoart.org.ua/albums/userpics/india_photo_wallpapers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457203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Освоение долины Ганга стало возможным после: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1785926"/>
            <a:ext cx="385765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Падения Персидской державы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3000372"/>
            <a:ext cx="385765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Создания свода законов Хаммурапи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4214818"/>
            <a:ext cx="385765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Объединения Индии под властью царя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Ашоки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5429264"/>
            <a:ext cx="385765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Появления железных орудий труда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://www.fotoart.org.ua/albums/userpics/india_photo_wallpapers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80000" cy="68850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7358114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Главными богами древних индийцев были  бог Солнца и бог дождя, потому что: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785926"/>
            <a:ext cx="442915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В Индии было мало солнечных дней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928934"/>
            <a:ext cx="442915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Земледелие было главным занятием индийцев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143380"/>
            <a:ext cx="442915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Индийцы любили загорать и купаться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429264"/>
            <a:ext cx="442915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В Индии не было крупных полноводных рек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www.fotoart.org.ua/albums/userpics/india_photo_wallpapers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80000" cy="68850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457203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Какое изобретение было сделано в Индии?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480" y="1571612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стекло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2786058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иероглифы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4480" y="4000504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шахматы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5286388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водяные часы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www.fotoart.org.ua/albums/userpics/india_photo_wallpapers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80000" cy="68850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285728"/>
            <a:ext cx="3429024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Буддизм – это: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571612"/>
            <a:ext cx="492922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Название государства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714620"/>
            <a:ext cx="500066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густые, труднопроходимые заросли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929066"/>
            <a:ext cx="500066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Название земледельческого орудия труда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5143512"/>
            <a:ext cx="500066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Религиозное учение, возникшее в Азии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www.fotoart.org.ua/albums/userpics/india_photo_wallpapers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08000" cy="68310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285728"/>
            <a:ext cx="3429024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Каста – это: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571612"/>
            <a:ext cx="464347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Название города в Индии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714620"/>
            <a:ext cx="471490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Земледельческое орудие труда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3929066"/>
            <a:ext cx="478634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Большое и сильное государство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5143512"/>
            <a:ext cx="4857784" cy="1571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Группа людей, обладающая определенными правами и обязанностями, передающимися по наследству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fotoart.org.ua/albums/userpics/india_photo_wallpapers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85728"/>
            <a:ext cx="514353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Объединение Индии в единое государство произошло: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1571612"/>
            <a:ext cx="321471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В 3000 г. до н.э.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2786058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В 1792 г. до н.э.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4000504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В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III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в. до н.э.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85918" y="5214950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В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X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в. до н.э.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ravmir.ru/wp-content/uploads/2013/07/C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"/>
            <a:ext cx="9144000" cy="6858021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14290"/>
            <a:ext cx="428628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Где располагается Китай?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1571612"/>
            <a:ext cx="407196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В Северной Африке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714620"/>
            <a:ext cx="407196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В Восточной Азии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3857628"/>
            <a:ext cx="407196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В Северной Азии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3438" y="5072074"/>
            <a:ext cx="407196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В Западной Азии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avmir.ru/wp-content/uploads/2013/07/C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"/>
            <a:ext cx="9144000" cy="6858021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14290"/>
            <a:ext cx="5429288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Какой материал использовали китайцы для письма?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42" y="1571612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бамбук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2714620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папирус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4942" y="3929066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глиняные дощечки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5072074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пальмовые листья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avmir.ru/wp-content/uploads/2013/07/C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"/>
            <a:ext cx="9108000" cy="6858021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86380" y="1571612"/>
            <a:ext cx="342902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алфавит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86380" y="2714620"/>
            <a:ext cx="342902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клинопись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380" y="3857628"/>
            <a:ext cx="342902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иероглифы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5000636"/>
            <a:ext cx="35004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кириллицу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14290"/>
            <a:ext cx="428628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Какую систему письма использовали китайцы?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5153-b6676c02ff1ad4b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290"/>
            <a:ext cx="4000528" cy="38576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4286256"/>
            <a:ext cx="7833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МОЛОДЕЦ!!!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286776" y="6143644"/>
            <a:ext cx="857224" cy="71435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avmir.ru/wp-content/uploads/2013/07/C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"/>
            <a:ext cx="9144000" cy="6858021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3570" y="1571612"/>
            <a:ext cx="307183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шелк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3570" y="2714620"/>
            <a:ext cx="307183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шахматы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3857628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стекло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70" y="5000636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сахар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14290"/>
            <a:ext cx="428628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Что изобрели китайцы: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avmir.ru/wp-content/uploads/2013/07/C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"/>
            <a:ext cx="9144000" cy="6858021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68" y="1571612"/>
            <a:ext cx="514353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1.Установление добрососедских отношений с другими народами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06" y="2786058"/>
            <a:ext cx="507209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2. Подавление восстаний подданных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3306" y="4000504"/>
            <a:ext cx="507209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Развитие науки и культуры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44" y="5143512"/>
            <a:ext cx="500066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Уменьшение налогов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14290"/>
            <a:ext cx="7072362" cy="11430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Что являлось одним из направлений деятельности первого властелина единого Китая?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avmir.ru/wp-content/uploads/2013/07/C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128"/>
            <a:ext cx="9144000" cy="6885128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2428868"/>
            <a:ext cx="292895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Брахма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3500438"/>
            <a:ext cx="292895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Соломон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4572008"/>
            <a:ext cx="292895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Конфуций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5643578"/>
            <a:ext cx="300039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Ашшурбанапал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14290"/>
            <a:ext cx="8501122" cy="19288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Кто является автором следующего высказывания?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Будьте почтительны к родителям и учителям вашим. Только в милосердии и самопожертвовании опережайте их. Что себе не пожелаешь, того не делай и другим.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avmir.ru/wp-content/uploads/2013/07/C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"/>
            <a:ext cx="9144000" cy="6858021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72132" y="1571612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В 1792 г. до н.э.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72132" y="2714620"/>
            <a:ext cx="31432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В 612 г. до н.э.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72132" y="3857628"/>
            <a:ext cx="321471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В 525 г. до н.э.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32" y="5000636"/>
            <a:ext cx="321471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4. В 221 г. до н.э.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14290"/>
            <a:ext cx="550072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Объединение Китая в единое государство произошло: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Картинка на 1 слайд  -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hlinkClick r:id="rId2"/>
              </a:rPr>
              <a:t>http://img-2005-10.photosight.ru/24/1097943.jpg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Египетские пирамиды  -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hlinkClick r:id="rId3"/>
              </a:rPr>
              <a:t>http://3umfs.ru/assets/images/egyrt/12.jpg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Древнее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Д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вуречье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hlinkClick r:id="rId4"/>
              </a:rPr>
              <a:t>http://900igr.net/datai/istorija/Mir-istorii/0023-051-Drevnee-Dvureche.jpg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Древняя Финикия  -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hlinkClick r:id="rId5"/>
              </a:rPr>
              <a:t>http://school.xvatit.com/images/b/bb/History_5_15_2.jpg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Древняя Ассирия   -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hlinkClick r:id="rId6"/>
              </a:rPr>
              <a:t>http://900igr.net/datai/istorija/Assirijskaja-derzhava/0014-012-Assirijskaja-armija.jpg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Древняя Персия   -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hlinkClick r:id="rId7"/>
              </a:rPr>
              <a:t>http://2mir-istorii.ru/uploads/novosti3/drevniy_mir.jpg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Древняя Индия   -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hlinkClick r:id="rId8"/>
              </a:rPr>
              <a:t>http://www.fotoart.org.ua/albums/userpics/india_photo_wallpapers_005.jpg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Древний Китай   -  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hlinkClick r:id="rId9"/>
              </a:rPr>
              <a:t>http://www.pravmir.ru/wp-content/uploads/2013/07/China.jpg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umfs.ru/assets/images/egyrt/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8000" cy="683363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5786478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Земледелие в Египте стало главным занятием, так как: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1928802"/>
            <a:ext cx="500066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1. В Египте часто шли дожди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794" y="3071810"/>
            <a:ext cx="500066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В Египте протекало много полноводных рек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8794" y="4214818"/>
            <a:ext cx="500066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3. В долине Нила земля была мягкой и плодородной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8794" y="5357826"/>
            <a:ext cx="5000660" cy="12858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По берегам реки находилось много свободных, пригодных для земледелия полей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3umfs.ru/assets/images/egyrt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4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28596" y="285728"/>
            <a:ext cx="6500858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Причиной военных походов египетских фараонов было их стремление: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1714488"/>
            <a:ext cx="4929222" cy="14287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Научиться у соседних народов новым способам обработки земли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3357562"/>
            <a:ext cx="492922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2. Освободить народы соседних стран от рабства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4500570"/>
            <a:ext cx="492922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3. Увеличить свои богатства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5572140"/>
            <a:ext cx="492922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4. Усилить власть вельмож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3umfs.ru/assets/images/egyrt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000" cy="688765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214290"/>
            <a:ext cx="6715172" cy="150019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Завоеванная египтянами страна, располагавшаяся за первым порогом Нила называлась: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0430" y="2143116"/>
            <a:ext cx="235745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Сирией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3286124"/>
            <a:ext cx="235745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2. Нубией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0430" y="4429132"/>
            <a:ext cx="235745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3. Палестиной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5572140"/>
            <a:ext cx="235745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4. Финикией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3umfs.ru/assets/images/egyrt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4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428604"/>
            <a:ext cx="5072098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Что является признаком государства?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422" y="1857364"/>
            <a:ext cx="414340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1. Выборы старейшины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3000372"/>
            <a:ext cx="414340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2. Образование родовых общин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22" y="4143380"/>
            <a:ext cx="414340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3. Наличие религиозных верований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5357826"/>
            <a:ext cx="414340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4. Наличие определенной территории и границ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666</TotalTime>
  <Words>1614</Words>
  <Application>Microsoft Office PowerPoint</Application>
  <PresentationFormat>Экран (4:3)</PresentationFormat>
  <Paragraphs>335</Paragraphs>
  <Slides>54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Светлана</cp:lastModifiedBy>
  <cp:revision>70</cp:revision>
  <dcterms:created xsi:type="dcterms:W3CDTF">2013-12-20T11:16:21Z</dcterms:created>
  <dcterms:modified xsi:type="dcterms:W3CDTF">2017-01-12T15:46:45Z</dcterms:modified>
</cp:coreProperties>
</file>