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8" r:id="rId4"/>
    <p:sldId id="259" r:id="rId5"/>
    <p:sldId id="260" r:id="rId6"/>
    <p:sldId id="257" r:id="rId7"/>
    <p:sldId id="261" r:id="rId8"/>
    <p:sldId id="262" r:id="rId9"/>
    <p:sldId id="263" r:id="rId10"/>
    <p:sldId id="265" r:id="rId11"/>
    <p:sldId id="266" r:id="rId12"/>
    <p:sldId id="267" r:id="rId13"/>
    <p:sldId id="268" r:id="rId14"/>
    <p:sldId id="269" r:id="rId15"/>
    <p:sldId id="270" r:id="rId16"/>
    <p:sldId id="271" r:id="rId17"/>
    <p:sldId id="264" r:id="rId18"/>
    <p:sldId id="273" r:id="rId19"/>
    <p:sldId id="272" r:id="rId20"/>
    <p:sldId id="275" r:id="rId21"/>
    <p:sldId id="274" r:id="rId22"/>
    <p:sldId id="276" r:id="rId23"/>
    <p:sldId id="279" r:id="rId24"/>
    <p:sldId id="282" r:id="rId25"/>
    <p:sldId id="283" r:id="rId26"/>
    <p:sldId id="280" r:id="rId27"/>
    <p:sldId id="281" r:id="rId28"/>
    <p:sldId id="27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42EF437-1B53-408F-A121-8EC817D2ACBA}"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B96019-2FA8-4A40-9839-195F91AE34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119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99B077C-8042-43B5-8494-2BBE0D35855B}"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3AFC8F6-7DA7-458E-92CD-AAD05D5F348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8052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CCF4CF7-1648-4F99-8A77-FE831CD41CB2}"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CBD482-AB15-4AF3-A2E2-DD319E128F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120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73C9ED4-B418-48AE-BF48-9482A0E1CE3C}" type="datetimeFigureOut">
              <a:rPr lang="ru-RU">
                <a:solidFill>
                  <a:prstClr val="black">
                    <a:tint val="75000"/>
                  </a:prstClr>
                </a:solidFill>
              </a:rPr>
              <a:pPr>
                <a:defRPr/>
              </a:pPr>
              <a:t>08.12.2016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9B64317-1080-486A-B55D-20F3252FB4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1984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FD8FD70-6091-464C-B053-9EAEED736C78}" type="datetimeFigureOut">
              <a:rPr lang="ru-RU">
                <a:solidFill>
                  <a:prstClr val="black">
                    <a:tint val="75000"/>
                  </a:prstClr>
                </a:solidFill>
              </a:rPr>
              <a:pPr>
                <a:defRPr/>
              </a:pPr>
              <a:t>08.12.2016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6678505-30B2-4B87-A8E7-03870C51977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86142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69ECCDC-879B-424F-81B3-1F835BC7212D}" type="datetimeFigureOut">
              <a:rPr lang="ru-RU">
                <a:solidFill>
                  <a:prstClr val="black">
                    <a:tint val="75000"/>
                  </a:prstClr>
                </a:solidFill>
              </a:rPr>
              <a:pPr>
                <a:defRPr/>
              </a:pPr>
              <a:t>08.12.2016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656AC595-BA0C-45E4-AC9F-A8206F04BB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406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CAA596-C3E2-4366-9900-A48D0B16F853}" type="datetimeFigureOut">
              <a:rPr lang="ru-RU">
                <a:solidFill>
                  <a:prstClr val="black">
                    <a:tint val="75000"/>
                  </a:prstClr>
                </a:solidFill>
              </a:rPr>
              <a:pPr>
                <a:defRPr/>
              </a:pPr>
              <a:t>08.12.2016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BCE5A47-A310-4A6B-BD8B-0E8A5DB90D6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20135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EA3510A-A800-4012-8F62-086E7C8F592A}" type="datetimeFigureOut">
              <a:rPr lang="ru-RU">
                <a:solidFill>
                  <a:prstClr val="black">
                    <a:tint val="75000"/>
                  </a:prstClr>
                </a:solidFill>
              </a:rPr>
              <a:pPr>
                <a:defRPr/>
              </a:pPr>
              <a:t>08.12.2016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0ACA2A4-41A2-445A-8E3A-759956B0DE7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89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88E15D-9BA7-42C8-A878-FDC44F5A73AA}" type="datetimeFigureOut">
              <a:rPr lang="ru-RU">
                <a:solidFill>
                  <a:prstClr val="black">
                    <a:tint val="75000"/>
                  </a:prstClr>
                </a:solidFill>
              </a:rPr>
              <a:pPr>
                <a:defRPr/>
              </a:pPr>
              <a:t>08.12.2016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2CCFC56-610B-4996-ACA6-D23C871649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52040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12208C-D0EA-496C-8A00-E679597C4526}"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58D55B1-9DCC-4310-B6C8-57F5EC3783B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5518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FC6185-1B04-45AF-A2A8-A7630C2CBB8C}"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6F56346-A557-4BAC-91CE-6A4351BBB6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94635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42EF437-1B53-408F-A121-8EC817D2ACBA}"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7B96019-2FA8-4A40-9839-195F91AE347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31913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99B077C-8042-43B5-8494-2BBE0D35855B}"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3AFC8F6-7DA7-458E-92CD-AAD05D5F348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59551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CCF4CF7-1648-4F99-8A77-FE831CD41CB2}"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ECBD482-AB15-4AF3-A2E2-DD319E128FF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39189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73C9ED4-B418-48AE-BF48-9482A0E1CE3C}" type="datetimeFigureOut">
              <a:rPr lang="ru-RU">
                <a:solidFill>
                  <a:prstClr val="black">
                    <a:tint val="75000"/>
                  </a:prstClr>
                </a:solidFill>
              </a:rPr>
              <a:pPr>
                <a:defRPr/>
              </a:pPr>
              <a:t>08.12.2016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9B64317-1080-486A-B55D-20F3252FB4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48003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FD8FD70-6091-464C-B053-9EAEED736C78}" type="datetimeFigureOut">
              <a:rPr lang="ru-RU">
                <a:solidFill>
                  <a:prstClr val="black">
                    <a:tint val="75000"/>
                  </a:prstClr>
                </a:solidFill>
              </a:rPr>
              <a:pPr>
                <a:defRPr/>
              </a:pPr>
              <a:t>08.12.2016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6678505-30B2-4B87-A8E7-03870C51977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2854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69ECCDC-879B-424F-81B3-1F835BC7212D}" type="datetimeFigureOut">
              <a:rPr lang="ru-RU">
                <a:solidFill>
                  <a:prstClr val="black">
                    <a:tint val="75000"/>
                  </a:prstClr>
                </a:solidFill>
              </a:rPr>
              <a:pPr>
                <a:defRPr/>
              </a:pPr>
              <a:t>08.12.2016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656AC595-BA0C-45E4-AC9F-A8206F04BB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39956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7CAA596-C3E2-4366-9900-A48D0B16F853}" type="datetimeFigureOut">
              <a:rPr lang="ru-RU">
                <a:solidFill>
                  <a:prstClr val="black">
                    <a:tint val="75000"/>
                  </a:prstClr>
                </a:solidFill>
              </a:rPr>
              <a:pPr>
                <a:defRPr/>
              </a:pPr>
              <a:t>08.12.2016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BCE5A47-A310-4A6B-BD8B-0E8A5DB90D6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9003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EA3510A-A800-4012-8F62-086E7C8F592A}" type="datetimeFigureOut">
              <a:rPr lang="ru-RU">
                <a:solidFill>
                  <a:prstClr val="black">
                    <a:tint val="75000"/>
                  </a:prstClr>
                </a:solidFill>
              </a:rPr>
              <a:pPr>
                <a:defRPr/>
              </a:pPr>
              <a:t>08.12.2016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0ACA2A4-41A2-445A-8E3A-759956B0DE7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21324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88E15D-9BA7-42C8-A878-FDC44F5A73AA}" type="datetimeFigureOut">
              <a:rPr lang="ru-RU">
                <a:solidFill>
                  <a:prstClr val="black">
                    <a:tint val="75000"/>
                  </a:prstClr>
                </a:solidFill>
              </a:rPr>
              <a:pPr>
                <a:defRPr/>
              </a:pPr>
              <a:t>08.12.2016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2CCFC56-610B-4996-ACA6-D23C8716492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10845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612208C-D0EA-496C-8A00-E679597C4526}"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58D55B1-9DCC-4310-B6C8-57F5EC3783B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05091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FC6185-1B04-45AF-A2A8-A7630C2CBB8C}"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96F56346-A557-4BAC-91CE-6A4351BBB6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3913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D35483-5B3D-4223-8F89-150489EAA94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45C2F0-DF74-46F4-8720-0B469408B117}" type="datetimeFigureOut">
              <a:rPr lang="ru-RU" smtClean="0"/>
              <a:t>08.12.2016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8D35483-5B3D-4223-8F89-150489EAA94B}" type="slidenum">
              <a:rPr lang="ru-RU" smtClean="0"/>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545C2F0-DF74-46F4-8720-0B469408B117}" type="datetimeFigureOut">
              <a:rPr lang="ru-RU" smtClean="0"/>
              <a:t>08.12.2016</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D35483-5B3D-4223-8F89-150489EAA94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8D5774-028C-48D3-A23E-6F560A8E01FE}"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215BDC-1A64-4B38-8355-F100EAB1F41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43370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8D5774-028C-48D3-A23E-6F560A8E01FE}" type="datetimeFigureOut">
              <a:rPr lang="ru-RU">
                <a:solidFill>
                  <a:prstClr val="black">
                    <a:tint val="75000"/>
                  </a:prstClr>
                </a:solidFill>
              </a:rPr>
              <a:pPr>
                <a:defRPr/>
              </a:pPr>
              <a:t>08.12.2016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215BDC-1A64-4B38-8355-F100EAB1F41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16332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community.imaginefx.com/fxpose/johnny_shumates_portfolio/images/10289/original.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gorod.crimea.edu/librari/ist_cost/ran_azia/003.jpg"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ncienthistory.spb.ru/images/war/vavilon05.jpg"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gif"/><Relationship Id="rId2" Type="http://schemas.openxmlformats.org/officeDocument/2006/relationships/image" Target="../media/image34.gif"/><Relationship Id="rId1" Type="http://schemas.openxmlformats.org/officeDocument/2006/relationships/slideLayout" Target="../slideLayouts/slideLayout3.xml"/><Relationship Id="rId6" Type="http://schemas.openxmlformats.org/officeDocument/2006/relationships/image" Target="../media/image38.gif"/><Relationship Id="rId5" Type="http://schemas.openxmlformats.org/officeDocument/2006/relationships/image" Target="../media/image37.gif"/><Relationship Id="rId4" Type="http://schemas.openxmlformats.org/officeDocument/2006/relationships/image" Target="../media/image36.gif"/></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assyria-cmw.narod.ru/kult.files/0002842b.jpg"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present.ru/katalog/az_mini/0002933b.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images.yandex.ru/yandsearch?text=%D0%BA%D0%B8%D0%BD%D0%B6%D0%B0%D0%BB,%20%D0%B1%D1%80%D0%B0%D1%81%D0%BB%D0%B5%D1%82,%20%20%D1%81%D0%B2%D1%8F%D1%89%D0%B5%D0%BD%D0%BD%D1%8B%D0%B9%20%D0%B6%D1%83%D0%BA%20%D0%B8%D0%B7%20%D0%B3%D1%80%D0%BE%D0%B1%D0%BD%D0%B8%D1%86%D1%8B%20%D0%A2%D1%83%D1%82%D0%B0%D0%BD%D1%85%D0%B0%D0%BC%D0%BE%D0%BD%D0%B0&amp;fp=0&amp;pos=4&amp;uinfo=ww-1522-wh-702-fw-1297-fh-496-pd-1&amp;rpt=simage&amp;img_url=http://img1.liveinternet.ru/images/foto/b/1/apps/1/164/1164475_embellishment-0029.jpg" TargetMode="External"/><Relationship Id="rId1" Type="http://schemas.openxmlformats.org/officeDocument/2006/relationships/slideLayout" Target="../slideLayouts/slideLayout7.xml"/><Relationship Id="rId6" Type="http://schemas.openxmlformats.org/officeDocument/2006/relationships/hyperlink" Target="http://images.yandex.ru/yandsearch?text=%D0%B1%D1%80%D0%B0%D1%81%D0%BB%D0%B5%D1%82%20%D0%B8%D0%B7%20%D0%B3%D1%80%D0%BE%D0%B1%D0%BD%D0%B8%D1%86%D1%8B%20%D0%A2%D1%83%D1%82%D0%B0%D0%BD%D1%85%D0%B0%D0%BC%D0%BE%D0%BD%D0%B0&amp;fp=0&amp;pos=2&amp;uinfo=ww-1522-wh-702-fw-1297-fh-496-pd-1&amp;rpt=simage&amp;img_url=http://wysinger.homestead.com/anc56.jpg" TargetMode="External"/><Relationship Id="rId5" Type="http://schemas.openxmlformats.org/officeDocument/2006/relationships/image" Target="../media/image14.jpeg"/><Relationship Id="rId4" Type="http://schemas.openxmlformats.org/officeDocument/2006/relationships/hyperlink" Target="http://images.yandex.ru/yandsearch?text=%D0%BA%D0%B8%D0%BD%D0%B6%D0%B0%D0%BB,%20%D0%B1%D1%80%D0%B0%D1%81%D0%BB%D0%B5%D1%82%20%D0%B8%D0%B7%20%D0%B3%D1%80%D0%BE%D0%B1%D0%BD%D0%B8%D1%86%D1%8B%20%D0%A2%D1%83%D1%82%D0%B0%D0%BD%D1%85%D0%B0%D0%BC%D0%BE%D0%BD%D0%B0&amp;fp=0&amp;pos=8&amp;uinfo=ww-1522-wh-702-fw-1297-fh-496-pd-1&amp;rpt=simage&amp;img_url=http://www.griffith.ox.ac.uk/gri/carter/burton/p0869.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836712"/>
            <a:ext cx="9036496" cy="2357568"/>
          </a:xfrm>
          <a:prstGeom prst="rect">
            <a:avLst/>
          </a:prstGeom>
        </p:spPr>
        <p:txBody>
          <a:bodyPr wrap="square">
            <a:spAutoFit/>
          </a:bodyPr>
          <a:lstStyle/>
          <a:p>
            <a:pPr marL="273050" lvl="0" indent="-273050" algn="ctr" eaLnBrk="0" fontAlgn="base" hangingPunct="0">
              <a:spcBef>
                <a:spcPct val="20000"/>
              </a:spcBef>
              <a:spcAft>
                <a:spcPct val="0"/>
              </a:spcAft>
              <a:buClr>
                <a:srgbClr val="0BD0D9"/>
              </a:buClr>
              <a:buSzPct val="95000"/>
            </a:pPr>
            <a:r>
              <a:rPr lang="ru-RU" altLang="ru-RU" sz="3200" dirty="0">
                <a:solidFill>
                  <a:schemeClr val="bg2">
                    <a:lumMod val="25000"/>
                  </a:schemeClr>
                </a:solidFill>
                <a:latin typeface="Constantia"/>
              </a:rPr>
              <a:t>«</a:t>
            </a:r>
            <a:r>
              <a:rPr lang="ru-RU" altLang="ru-RU" sz="3200" b="1" dirty="0">
                <a:solidFill>
                  <a:schemeClr val="bg2">
                    <a:lumMod val="25000"/>
                  </a:schemeClr>
                </a:solidFill>
                <a:latin typeface="Constantia"/>
              </a:rPr>
              <a:t>Россия – священная наша держава.</a:t>
            </a:r>
          </a:p>
          <a:p>
            <a:pPr marL="273050" lvl="0" indent="-273050" eaLnBrk="0" fontAlgn="base" hangingPunct="0">
              <a:spcBef>
                <a:spcPct val="20000"/>
              </a:spcBef>
              <a:spcAft>
                <a:spcPct val="0"/>
              </a:spcAft>
              <a:buClr>
                <a:srgbClr val="0BD0D9"/>
              </a:buClr>
              <a:buSzPct val="95000"/>
            </a:pPr>
            <a:r>
              <a:rPr lang="ru-RU" altLang="ru-RU" sz="3200" b="1" dirty="0" smtClean="0">
                <a:solidFill>
                  <a:schemeClr val="bg2">
                    <a:lumMod val="25000"/>
                  </a:schemeClr>
                </a:solidFill>
                <a:latin typeface="Constantia"/>
              </a:rPr>
              <a:t>          </a:t>
            </a:r>
            <a:r>
              <a:rPr lang="ru-RU" altLang="ru-RU" sz="3200" b="1" dirty="0">
                <a:solidFill>
                  <a:schemeClr val="bg2">
                    <a:lumMod val="25000"/>
                  </a:schemeClr>
                </a:solidFill>
                <a:latin typeface="Constantia"/>
              </a:rPr>
              <a:t>Россия – любимая наша страна.</a:t>
            </a:r>
          </a:p>
          <a:p>
            <a:pPr marL="273050" lvl="0" indent="-273050" eaLnBrk="0" fontAlgn="base" hangingPunct="0">
              <a:spcBef>
                <a:spcPct val="20000"/>
              </a:spcBef>
              <a:spcAft>
                <a:spcPct val="0"/>
              </a:spcAft>
              <a:buClr>
                <a:srgbClr val="0BD0D9"/>
              </a:buClr>
              <a:buSzPct val="95000"/>
            </a:pPr>
            <a:r>
              <a:rPr lang="ru-RU" altLang="ru-RU" sz="3200" b="1" dirty="0" smtClean="0">
                <a:solidFill>
                  <a:schemeClr val="bg2">
                    <a:lumMod val="25000"/>
                  </a:schemeClr>
                </a:solidFill>
                <a:latin typeface="Constantia"/>
              </a:rPr>
              <a:t>          </a:t>
            </a:r>
            <a:r>
              <a:rPr lang="ru-RU" altLang="ru-RU" sz="3200" b="1" dirty="0">
                <a:solidFill>
                  <a:schemeClr val="bg2">
                    <a:lumMod val="25000"/>
                  </a:schemeClr>
                </a:solidFill>
                <a:latin typeface="Constantia"/>
              </a:rPr>
              <a:t>Могучая воля – великая слава</a:t>
            </a:r>
          </a:p>
          <a:p>
            <a:pPr marL="273050" lvl="0" indent="-273050" eaLnBrk="0" fontAlgn="base" hangingPunct="0">
              <a:spcBef>
                <a:spcPct val="20000"/>
              </a:spcBef>
              <a:spcAft>
                <a:spcPct val="0"/>
              </a:spcAft>
              <a:buClr>
                <a:srgbClr val="0BD0D9"/>
              </a:buClr>
              <a:buSzPct val="95000"/>
            </a:pPr>
            <a:r>
              <a:rPr lang="ru-RU" altLang="ru-RU" sz="3200" b="1" dirty="0" smtClean="0">
                <a:solidFill>
                  <a:schemeClr val="bg2">
                    <a:lumMod val="25000"/>
                  </a:schemeClr>
                </a:solidFill>
                <a:latin typeface="Constantia"/>
              </a:rPr>
              <a:t>           </a:t>
            </a:r>
            <a:r>
              <a:rPr lang="ru-RU" altLang="ru-RU" sz="3200" b="1" dirty="0">
                <a:solidFill>
                  <a:schemeClr val="bg2">
                    <a:lumMod val="25000"/>
                  </a:schemeClr>
                </a:solidFill>
                <a:latin typeface="Constantia"/>
              </a:rPr>
              <a:t>Твоё достоянье на все времена.»</a:t>
            </a:r>
          </a:p>
        </p:txBody>
      </p:sp>
      <p:pic>
        <p:nvPicPr>
          <p:cNvPr id="23554" name="Picture 2" descr="http://xn--80aqafcrtq.cc/img/7/4/1/74175.jpg"/>
          <p:cNvPicPr>
            <a:picLocks noChangeAspect="1" noChangeArrowheads="1"/>
          </p:cNvPicPr>
          <p:nvPr/>
        </p:nvPicPr>
        <p:blipFill>
          <a:blip r:embed="rId2" cstate="print"/>
          <a:srcRect/>
          <a:stretch>
            <a:fillRect/>
          </a:stretch>
        </p:blipFill>
        <p:spPr bwMode="auto">
          <a:xfrm>
            <a:off x="2555776" y="3861048"/>
            <a:ext cx="3968440" cy="22322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a:stretch>
            <a:fillRect/>
          </a:stretch>
        </p:blipFill>
        <p:spPr bwMode="auto">
          <a:xfrm>
            <a:off x="395536" y="476672"/>
            <a:ext cx="3586814" cy="2376264"/>
          </a:xfrm>
          <a:prstGeom prst="rect">
            <a:avLst/>
          </a:prstGeom>
          <a:ln>
            <a:noFill/>
          </a:ln>
          <a:effectLst>
            <a:softEdge rad="127000"/>
          </a:effectLst>
        </p:spPr>
      </p:pic>
      <p:pic>
        <p:nvPicPr>
          <p:cNvPr id="6" name="Picture 3"/>
          <p:cNvPicPr>
            <a:picLocks noChangeAspect="1" noChangeArrowheads="1"/>
          </p:cNvPicPr>
          <p:nvPr/>
        </p:nvPicPr>
        <p:blipFill>
          <a:blip r:embed="rId3" cstate="email"/>
          <a:srcRect/>
          <a:stretch>
            <a:fillRect/>
          </a:stretch>
        </p:blipFill>
        <p:spPr bwMode="auto">
          <a:xfrm>
            <a:off x="395536" y="2996952"/>
            <a:ext cx="3600400" cy="2857519"/>
          </a:xfrm>
          <a:prstGeom prst="rect">
            <a:avLst/>
          </a:prstGeom>
          <a:noFill/>
          <a:ln w="9525">
            <a:noFill/>
            <a:miter lim="800000"/>
            <a:headEnd/>
            <a:tailEnd/>
          </a:ln>
          <a:effectLst>
            <a:softEdge rad="317500"/>
          </a:effectLst>
        </p:spPr>
      </p:pic>
      <p:sp>
        <p:nvSpPr>
          <p:cNvPr id="2" name="Прямоугольник 1"/>
          <p:cNvSpPr/>
          <p:nvPr/>
        </p:nvSpPr>
        <p:spPr>
          <a:xfrm>
            <a:off x="3779912" y="3140968"/>
            <a:ext cx="4896544" cy="2800767"/>
          </a:xfrm>
          <a:prstGeom prst="rect">
            <a:avLst/>
          </a:prstGeom>
        </p:spPr>
        <p:txBody>
          <a:bodyPr wrap="square">
            <a:spAutoFit/>
          </a:bodyPr>
          <a:lstStyle/>
          <a:p>
            <a:pPr lvl="0" algn="ctr"/>
            <a:r>
              <a:rPr lang="ru-RU" sz="4400" b="1" dirty="0" smtClean="0">
                <a:solidFill>
                  <a:schemeClr val="bg2">
                    <a:lumMod val="25000"/>
                  </a:schemeClr>
                </a:solidFill>
              </a:rPr>
              <a:t>Как открытие железа повлияло на жизнь людей?</a:t>
            </a:r>
            <a:endParaRPr lang="ru-RU" sz="4400" b="1" dirty="0">
              <a:solidFill>
                <a:schemeClr val="bg2">
                  <a:lumMod val="25000"/>
                </a:schemeClr>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76672"/>
            <a:ext cx="446060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7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nvSpPr>
        <p:spPr>
          <a:xfrm>
            <a:off x="467544" y="548680"/>
            <a:ext cx="3240360" cy="129614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ysClr val="windowText" lastClr="000000"/>
                </a:solidFill>
                <a:effectLst/>
                <a:uLnTx/>
                <a:uFillTx/>
                <a:latin typeface="Calibri"/>
              </a:rPr>
              <a:t>Ассирийское войско</a:t>
            </a:r>
            <a:endParaRPr kumimoji="0" lang="ru-RU" sz="4400" b="1" i="0" u="none" strike="noStrike" kern="1200" cap="none" spc="0" normalizeH="0" baseline="0" noProof="0" dirty="0">
              <a:ln>
                <a:noFill/>
              </a:ln>
              <a:solidFill>
                <a:sysClr val="windowText" lastClr="000000"/>
              </a:solidFill>
              <a:effectLst/>
              <a:uLnTx/>
              <a:uFillTx/>
              <a:latin typeface="Calibri"/>
            </a:endParaRPr>
          </a:p>
        </p:txBody>
      </p:sp>
      <p:pic>
        <p:nvPicPr>
          <p:cNvPr id="6" name="Picture 2"/>
          <p:cNvPicPr>
            <a:picLocks noChangeAspect="1" noChangeArrowheads="1"/>
          </p:cNvPicPr>
          <p:nvPr/>
        </p:nvPicPr>
        <p:blipFill>
          <a:blip r:embed="rId2" cstate="email"/>
          <a:srcRect t="3125"/>
          <a:stretch>
            <a:fillRect/>
          </a:stretch>
        </p:blipFill>
        <p:spPr bwMode="auto">
          <a:xfrm>
            <a:off x="395536" y="1916832"/>
            <a:ext cx="3514608" cy="4464496"/>
          </a:xfrm>
          <a:prstGeom prst="rect">
            <a:avLst/>
          </a:prstGeom>
          <a:ln>
            <a:noFill/>
          </a:ln>
          <a:effectLst>
            <a:softEdge rad="112500"/>
          </a:effectLst>
        </p:spPr>
      </p:pic>
      <p:pic>
        <p:nvPicPr>
          <p:cNvPr id="7" name="Picture 3"/>
          <p:cNvPicPr>
            <a:picLocks noChangeAspect="1" noChangeArrowheads="1"/>
          </p:cNvPicPr>
          <p:nvPr/>
        </p:nvPicPr>
        <p:blipFill>
          <a:blip r:embed="rId3" cstate="email"/>
          <a:srcRect/>
          <a:stretch>
            <a:fillRect/>
          </a:stretch>
        </p:blipFill>
        <p:spPr bwMode="auto">
          <a:xfrm>
            <a:off x="4355976" y="3789040"/>
            <a:ext cx="3708506" cy="2511188"/>
          </a:xfrm>
          <a:prstGeom prst="rect">
            <a:avLst/>
          </a:prstGeom>
          <a:ln>
            <a:noFill/>
          </a:ln>
          <a:effectLst>
            <a:softEdge rad="112500"/>
          </a:effectLst>
        </p:spPr>
      </p:pic>
      <p:pic>
        <p:nvPicPr>
          <p:cNvPr id="8" name="Picture 2" descr="C:\Users\Сергей\Desktop\к откр уроку\8d18d969851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620688"/>
            <a:ext cx="2747789" cy="31506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3528392" cy="3139321"/>
          </a:xfrm>
          <a:prstGeom prst="rect">
            <a:avLst/>
          </a:prstGeom>
        </p:spPr>
        <p:txBody>
          <a:bodyPr wrap="square">
            <a:spAutoFit/>
          </a:bodyPr>
          <a:lstStyle/>
          <a:p>
            <a:r>
              <a:rPr lang="ru-RU" b="1" i="1" dirty="0" smtClean="0"/>
              <a:t>- железное оружие,</a:t>
            </a:r>
          </a:p>
          <a:p>
            <a:pPr marL="285750" indent="-285750">
              <a:buFontTx/>
              <a:buChar char="-"/>
            </a:pPr>
            <a:r>
              <a:rPr lang="ru-RU" b="1" i="1" dirty="0" smtClean="0"/>
              <a:t>боевые колесницы,</a:t>
            </a:r>
          </a:p>
          <a:p>
            <a:pPr marL="285750" indent="-285750">
              <a:buFontTx/>
              <a:buChar char="-"/>
            </a:pPr>
            <a:r>
              <a:rPr lang="ru-RU" b="1" i="1" dirty="0" smtClean="0"/>
              <a:t>воины со щитами,</a:t>
            </a:r>
          </a:p>
          <a:p>
            <a:pPr marL="285750" indent="-285750">
              <a:buFontTx/>
              <a:buChar char="-"/>
            </a:pPr>
            <a:r>
              <a:rPr lang="ru-RU" b="1" i="1" dirty="0" smtClean="0"/>
              <a:t>конница,</a:t>
            </a:r>
          </a:p>
          <a:p>
            <a:pPr marL="285750" indent="-285750">
              <a:buFontTx/>
              <a:buChar char="-"/>
            </a:pPr>
            <a:r>
              <a:rPr lang="ru-RU" b="1" i="1" dirty="0" smtClean="0"/>
              <a:t>длинные копья,</a:t>
            </a:r>
          </a:p>
          <a:p>
            <a:pPr marL="285750" indent="-285750">
              <a:buFontTx/>
              <a:buChar char="-"/>
            </a:pPr>
            <a:r>
              <a:rPr lang="ru-RU" b="1" i="1" dirty="0" smtClean="0"/>
              <a:t>луки,</a:t>
            </a:r>
          </a:p>
          <a:p>
            <a:pPr marL="285750" indent="-285750">
              <a:buFontTx/>
              <a:buChar char="-"/>
            </a:pPr>
            <a:r>
              <a:rPr lang="ru-RU" b="1" i="1" dirty="0" smtClean="0"/>
              <a:t>медные и бронзовые панцири,</a:t>
            </a:r>
          </a:p>
          <a:p>
            <a:pPr marL="285750" indent="-285750">
              <a:buFontTx/>
              <a:buChar char="-"/>
            </a:pPr>
            <a:r>
              <a:rPr lang="ru-RU" b="1" i="1" dirty="0" smtClean="0"/>
              <a:t> строительные войска,</a:t>
            </a:r>
          </a:p>
          <a:p>
            <a:pPr marL="285750" indent="-285750">
              <a:buFontTx/>
              <a:buChar char="-"/>
            </a:pPr>
            <a:r>
              <a:rPr lang="ru-RU" b="1" i="1" dirty="0" smtClean="0"/>
              <a:t> осадные башни,</a:t>
            </a:r>
          </a:p>
          <a:p>
            <a:pPr marL="285750" indent="-285750">
              <a:buFontTx/>
              <a:buChar char="-"/>
            </a:pPr>
            <a:r>
              <a:rPr lang="ru-RU" b="1" i="1" dirty="0" smtClean="0"/>
              <a:t>стенобитные тараны</a:t>
            </a:r>
            <a:endParaRPr lang="ru-RU" b="1" i="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476672"/>
            <a:ext cx="5422900" cy="2644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Ancient_Assyrians_04"/>
          <p:cNvPicPr>
            <a:picLocks noChangeAspect="1" noChangeArrowheads="1"/>
          </p:cNvPicPr>
          <p:nvPr/>
        </p:nvPicPr>
        <p:blipFill>
          <a:blip r:embed="rId3" cstate="print"/>
          <a:srcRect/>
          <a:stretch>
            <a:fillRect/>
          </a:stretch>
        </p:blipFill>
        <p:spPr bwMode="auto">
          <a:xfrm>
            <a:off x="6084168" y="3284984"/>
            <a:ext cx="2462574" cy="3240360"/>
          </a:xfrm>
          <a:prstGeom prst="rect">
            <a:avLst/>
          </a:prstGeom>
          <a:ln>
            <a:noFill/>
          </a:ln>
          <a:effectLst>
            <a:softEdge rad="112500"/>
          </a:effectLst>
        </p:spPr>
      </p:pic>
      <p:pic>
        <p:nvPicPr>
          <p:cNvPr id="5" name="Picture 5" descr="Assyrian">
            <a:hlinkClick r:id="rId4"/>
          </p:cNvPr>
          <p:cNvPicPr>
            <a:picLocks noChangeAspect="1" noChangeArrowheads="1"/>
          </p:cNvPicPr>
          <p:nvPr/>
        </p:nvPicPr>
        <p:blipFill>
          <a:blip r:embed="rId5" cstate="print"/>
          <a:srcRect/>
          <a:stretch>
            <a:fillRect/>
          </a:stretch>
        </p:blipFill>
        <p:spPr bwMode="auto">
          <a:xfrm>
            <a:off x="4283968" y="3212976"/>
            <a:ext cx="1668521" cy="3096245"/>
          </a:xfrm>
          <a:prstGeom prst="rect">
            <a:avLst/>
          </a:prstGeom>
          <a:ln>
            <a:noFill/>
          </a:ln>
          <a:effectLst>
            <a:softEdge rad="112500"/>
          </a:effectLst>
        </p:spPr>
      </p:pic>
      <p:pic>
        <p:nvPicPr>
          <p:cNvPr id="6" name="Picture 5" descr="Ancient_Assyrians_01"/>
          <p:cNvPicPr>
            <a:picLocks noChangeAspect="1" noChangeArrowheads="1"/>
          </p:cNvPicPr>
          <p:nvPr/>
        </p:nvPicPr>
        <p:blipFill>
          <a:blip r:embed="rId6" cstate="print"/>
          <a:srcRect l="11806" t="11961" r="7870" b="10948"/>
          <a:stretch>
            <a:fillRect/>
          </a:stretch>
        </p:blipFill>
        <p:spPr bwMode="auto">
          <a:xfrm>
            <a:off x="539552" y="3645024"/>
            <a:ext cx="3456384" cy="25211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ncient_Assyrians_05"/>
          <p:cNvPicPr>
            <a:picLocks noChangeAspect="1" noChangeArrowheads="1"/>
          </p:cNvPicPr>
          <p:nvPr/>
        </p:nvPicPr>
        <p:blipFill>
          <a:blip r:embed="rId2" cstate="print"/>
          <a:srcRect l="7410" t="6335" r="9525" b="9124"/>
          <a:stretch>
            <a:fillRect/>
          </a:stretch>
        </p:blipFill>
        <p:spPr bwMode="auto">
          <a:xfrm>
            <a:off x="539553" y="476672"/>
            <a:ext cx="2448271" cy="3278934"/>
          </a:xfrm>
          <a:prstGeom prst="rect">
            <a:avLst/>
          </a:prstGeom>
          <a:ln>
            <a:noFill/>
          </a:ln>
          <a:effectLst>
            <a:softEdge rad="112500"/>
          </a:effectLst>
        </p:spPr>
      </p:pic>
      <p:pic>
        <p:nvPicPr>
          <p:cNvPr id="4" name="Picture 7" descr="img03"/>
          <p:cNvPicPr>
            <a:picLocks noChangeAspect="1" noChangeArrowheads="1"/>
          </p:cNvPicPr>
          <p:nvPr/>
        </p:nvPicPr>
        <p:blipFill>
          <a:blip r:embed="rId3" cstate="print"/>
          <a:srcRect/>
          <a:stretch>
            <a:fillRect/>
          </a:stretch>
        </p:blipFill>
        <p:spPr bwMode="auto">
          <a:xfrm>
            <a:off x="3059832" y="548680"/>
            <a:ext cx="2224692" cy="3168352"/>
          </a:xfrm>
          <a:prstGeom prst="rect">
            <a:avLst/>
          </a:prstGeom>
          <a:ln>
            <a:noFill/>
          </a:ln>
          <a:effectLst>
            <a:softEdge rad="112500"/>
          </a:effectLst>
        </p:spPr>
      </p:pic>
      <p:pic>
        <p:nvPicPr>
          <p:cNvPr id="5" name="Picture 5" descr="Ancient_Assyrians_03"/>
          <p:cNvPicPr>
            <a:picLocks noChangeAspect="1" noChangeArrowheads="1"/>
          </p:cNvPicPr>
          <p:nvPr/>
        </p:nvPicPr>
        <p:blipFill>
          <a:blip r:embed="rId4" cstate="print"/>
          <a:srcRect l="11336" t="5744" r="6451" b="8461"/>
          <a:stretch>
            <a:fillRect/>
          </a:stretch>
        </p:blipFill>
        <p:spPr bwMode="auto">
          <a:xfrm>
            <a:off x="683568" y="3717032"/>
            <a:ext cx="3456384" cy="2741269"/>
          </a:xfrm>
          <a:prstGeom prst="rect">
            <a:avLst/>
          </a:prstGeom>
          <a:ln>
            <a:noFill/>
          </a:ln>
          <a:effectLst>
            <a:softEdge rad="112500"/>
          </a:effectLst>
        </p:spPr>
      </p:pic>
      <p:pic>
        <p:nvPicPr>
          <p:cNvPr id="6" name="Picture 4" descr="Картинка 5 из 11">
            <a:hlinkClick r:id="rId5"/>
          </p:cNvPr>
          <p:cNvPicPr>
            <a:picLocks noChangeAspect="1" noChangeArrowheads="1"/>
          </p:cNvPicPr>
          <p:nvPr/>
        </p:nvPicPr>
        <p:blipFill>
          <a:blip r:embed="rId6" cstate="print"/>
          <a:srcRect/>
          <a:stretch>
            <a:fillRect/>
          </a:stretch>
        </p:blipFill>
        <p:spPr bwMode="auto">
          <a:xfrm>
            <a:off x="4499992" y="3857788"/>
            <a:ext cx="4225744" cy="2387387"/>
          </a:xfrm>
          <a:prstGeom prst="rect">
            <a:avLst/>
          </a:prstGeom>
          <a:ln>
            <a:noFill/>
          </a:ln>
          <a:effectLst>
            <a:softEdge rad="112500"/>
          </a:effectLst>
        </p:spPr>
      </p:pic>
      <p:pic>
        <p:nvPicPr>
          <p:cNvPr id="7" name="Picture 7"/>
          <p:cNvPicPr>
            <a:picLocks noChangeAspect="1" noChangeArrowheads="1"/>
          </p:cNvPicPr>
          <p:nvPr/>
        </p:nvPicPr>
        <p:blipFill>
          <a:blip r:embed="rId7" cstate="print"/>
          <a:srcRect/>
          <a:stretch>
            <a:fillRect/>
          </a:stretch>
        </p:blipFill>
        <p:spPr bwMode="auto">
          <a:xfrm>
            <a:off x="5220072" y="476672"/>
            <a:ext cx="3211513" cy="35004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Картинка 8 из 11">
            <a:hlinkClick r:id="rId2"/>
          </p:cNvPr>
          <p:cNvPicPr>
            <a:picLocks noChangeAspect="1" noChangeArrowheads="1"/>
          </p:cNvPicPr>
          <p:nvPr/>
        </p:nvPicPr>
        <p:blipFill>
          <a:blip r:embed="rId3" cstate="print"/>
          <a:srcRect/>
          <a:stretch>
            <a:fillRect/>
          </a:stretch>
        </p:blipFill>
        <p:spPr bwMode="auto">
          <a:xfrm>
            <a:off x="467544" y="332656"/>
            <a:ext cx="4392488" cy="3118505"/>
          </a:xfrm>
          <a:prstGeom prst="rect">
            <a:avLst/>
          </a:prstGeom>
          <a:ln>
            <a:noFill/>
          </a:ln>
          <a:effectLst>
            <a:softEdge rad="112500"/>
          </a:effectLst>
        </p:spPr>
      </p:pic>
      <p:pic>
        <p:nvPicPr>
          <p:cNvPr id="3" name="Picture 8"/>
          <p:cNvPicPr>
            <a:picLocks noChangeAspect="1" noChangeArrowheads="1"/>
          </p:cNvPicPr>
          <p:nvPr/>
        </p:nvPicPr>
        <p:blipFill>
          <a:blip r:embed="rId4" cstate="print"/>
          <a:srcRect/>
          <a:stretch>
            <a:fillRect/>
          </a:stretch>
        </p:blipFill>
        <p:spPr bwMode="auto">
          <a:xfrm>
            <a:off x="4932040" y="1196752"/>
            <a:ext cx="3913014" cy="4312054"/>
          </a:xfrm>
          <a:prstGeom prst="rect">
            <a:avLst/>
          </a:prstGeom>
          <a:ln>
            <a:noFill/>
          </a:ln>
          <a:effectLst>
            <a:softEdge rad="112500"/>
          </a:effectLst>
        </p:spPr>
      </p:pic>
      <p:pic>
        <p:nvPicPr>
          <p:cNvPr id="4" name="Picture 4" descr="Ancient_Assyrians_11"/>
          <p:cNvPicPr>
            <a:picLocks noChangeAspect="1" noChangeArrowheads="1"/>
          </p:cNvPicPr>
          <p:nvPr/>
        </p:nvPicPr>
        <p:blipFill>
          <a:blip r:embed="rId5" cstate="print"/>
          <a:srcRect l="6615" t="13204" r="10227" b="11421"/>
          <a:stretch>
            <a:fillRect/>
          </a:stretch>
        </p:blipFill>
        <p:spPr bwMode="auto">
          <a:xfrm>
            <a:off x="539552" y="3573015"/>
            <a:ext cx="4104456" cy="28273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183880" cy="676656"/>
          </a:xfrm>
        </p:spPr>
        <p:txBody>
          <a:bodyPr/>
          <a:lstStyle/>
          <a:p>
            <a:pPr algn="ctr"/>
            <a:r>
              <a:rPr lang="ru-RU" b="1" i="1" dirty="0" smtClean="0">
                <a:solidFill>
                  <a:schemeClr val="bg2">
                    <a:lumMod val="50000"/>
                  </a:schemeClr>
                </a:solidFill>
              </a:rPr>
              <a:t>Физкультминутка</a:t>
            </a:r>
            <a:endParaRPr lang="ru-RU" b="1" i="1" dirty="0">
              <a:solidFill>
                <a:schemeClr val="bg2">
                  <a:lumMod val="50000"/>
                </a:schemeClr>
              </a:solidFill>
            </a:endParaRPr>
          </a:p>
        </p:txBody>
      </p:sp>
      <p:sp>
        <p:nvSpPr>
          <p:cNvPr id="29697" name="Rectangle 1"/>
          <p:cNvSpPr>
            <a:spLocks noChangeArrowheads="1"/>
          </p:cNvSpPr>
          <p:nvPr/>
        </p:nvSpPr>
        <p:spPr bwMode="auto">
          <a:xfrm>
            <a:off x="683568" y="1196752"/>
            <a:ext cx="784887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Вновь у нас физкультминутка,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Наклонились, ну – </a:t>
            </a:r>
            <a:r>
              <a:rPr kumimoji="0" lang="ru-RU" sz="3200" b="1" i="1" u="none" strike="noStrike" cap="none" normalizeH="0" baseline="0" dirty="0" err="1" smtClean="0">
                <a:ln>
                  <a:noFill/>
                </a:ln>
                <a:solidFill>
                  <a:schemeClr val="accent1">
                    <a:lumMod val="50000"/>
                  </a:schemeClr>
                </a:solidFill>
                <a:effectLst/>
                <a:latin typeface="Arial" pitchFamily="34" charset="0"/>
                <a:ea typeface="Times New Roman" pitchFamily="18" charset="0"/>
                <a:cs typeface="Arial" pitchFamily="34" charset="0"/>
              </a:rPr>
              <a:t>ка</a:t>
            </a: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 </a:t>
            </a:r>
            <a:r>
              <a:rPr kumimoji="0" lang="ru-RU" sz="3200" b="1" i="1" u="none" strike="noStrike" cap="none" normalizeH="0" baseline="0" dirty="0" err="1" smtClean="0">
                <a:ln>
                  <a:noFill/>
                </a:ln>
                <a:solidFill>
                  <a:schemeClr val="accent1">
                    <a:lumMod val="50000"/>
                  </a:schemeClr>
                </a:solidFill>
                <a:effectLst/>
                <a:latin typeface="Arial" pitchFamily="34" charset="0"/>
                <a:ea typeface="Times New Roman" pitchFamily="18" charset="0"/>
                <a:cs typeface="Arial" pitchFamily="34" charset="0"/>
              </a:rPr>
              <a:t>ну</a:t>
            </a: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 – </a:t>
            </a:r>
            <a:r>
              <a:rPr kumimoji="0" lang="ru-RU" sz="3200" b="1" i="1" u="none" strike="noStrike" cap="none" normalizeH="0" baseline="0" dirty="0" err="1" smtClean="0">
                <a:ln>
                  <a:noFill/>
                </a:ln>
                <a:solidFill>
                  <a:schemeClr val="accent1">
                    <a:lumMod val="50000"/>
                  </a:schemeClr>
                </a:solidFill>
                <a:effectLst/>
                <a:latin typeface="Arial" pitchFamily="34" charset="0"/>
                <a:ea typeface="Times New Roman" pitchFamily="18" charset="0"/>
                <a:cs typeface="Arial" pitchFamily="34" charset="0"/>
              </a:rPr>
              <a:t>ка</a:t>
            </a: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Распрямились, потянулись,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А теперь назад прогнулись.</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Голова устала тоже,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Так давайте ей поможем!</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Вправо – влево, раз и два.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Думай, думай, голова.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Хоть зарядка коротка,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1">
                    <a:lumMod val="50000"/>
                  </a:schemeClr>
                </a:solidFill>
                <a:effectLst/>
                <a:latin typeface="Arial" pitchFamily="34" charset="0"/>
                <a:ea typeface="Times New Roman" pitchFamily="18" charset="0"/>
                <a:cs typeface="Arial" pitchFamily="34" charset="0"/>
              </a:rPr>
              <a:t>Отдохнули мы слегка.</a:t>
            </a:r>
            <a:endParaRPr kumimoji="0" lang="ru-RU" sz="4400" b="1" i="1"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pic>
        <p:nvPicPr>
          <p:cNvPr id="29699" name="Picture 3" descr="http://smayli.ru/data/smiles/sporta-1337.gif"/>
          <p:cNvPicPr>
            <a:picLocks noChangeAspect="1" noChangeArrowheads="1" noCrop="1"/>
          </p:cNvPicPr>
          <p:nvPr/>
        </p:nvPicPr>
        <p:blipFill>
          <a:blip r:embed="rId2" cstate="print"/>
          <a:srcRect/>
          <a:stretch>
            <a:fillRect/>
          </a:stretch>
        </p:blipFill>
        <p:spPr bwMode="auto">
          <a:xfrm>
            <a:off x="7740352" y="0"/>
            <a:ext cx="1019175" cy="1238250"/>
          </a:xfrm>
          <a:prstGeom prst="rect">
            <a:avLst/>
          </a:prstGeom>
          <a:noFill/>
        </p:spPr>
      </p:pic>
      <p:pic>
        <p:nvPicPr>
          <p:cNvPr id="29701" name="Picture 5" descr="http://smayli.ru/data/smiles/sporta-120.gif"/>
          <p:cNvPicPr>
            <a:picLocks noChangeAspect="1" noChangeArrowheads="1" noCrop="1"/>
          </p:cNvPicPr>
          <p:nvPr/>
        </p:nvPicPr>
        <p:blipFill>
          <a:blip r:embed="rId3" cstate="print"/>
          <a:srcRect/>
          <a:stretch>
            <a:fillRect/>
          </a:stretch>
        </p:blipFill>
        <p:spPr bwMode="auto">
          <a:xfrm>
            <a:off x="0" y="5013176"/>
            <a:ext cx="1988219" cy="1463031"/>
          </a:xfrm>
          <a:prstGeom prst="rect">
            <a:avLst/>
          </a:prstGeom>
          <a:noFill/>
        </p:spPr>
      </p:pic>
      <p:pic>
        <p:nvPicPr>
          <p:cNvPr id="29703" name="Picture 7" descr="http://justclickit.ru/flash/child/child%20(790).gif"/>
          <p:cNvPicPr>
            <a:picLocks noChangeAspect="1" noChangeArrowheads="1"/>
          </p:cNvPicPr>
          <p:nvPr/>
        </p:nvPicPr>
        <p:blipFill>
          <a:blip r:embed="rId4" cstate="print"/>
          <a:srcRect/>
          <a:stretch>
            <a:fillRect/>
          </a:stretch>
        </p:blipFill>
        <p:spPr bwMode="auto">
          <a:xfrm>
            <a:off x="179512" y="2564904"/>
            <a:ext cx="1342723" cy="1586856"/>
          </a:xfrm>
          <a:prstGeom prst="rect">
            <a:avLst/>
          </a:prstGeom>
          <a:noFill/>
        </p:spPr>
      </p:pic>
      <p:pic>
        <p:nvPicPr>
          <p:cNvPr id="29705" name="Picture 9" descr="http://justclickit.ru/flash/sport/sport%20(426).gif"/>
          <p:cNvPicPr>
            <a:picLocks noChangeAspect="1" noChangeArrowheads="1" noCrop="1"/>
          </p:cNvPicPr>
          <p:nvPr/>
        </p:nvPicPr>
        <p:blipFill>
          <a:blip r:embed="rId5" cstate="print"/>
          <a:srcRect/>
          <a:stretch>
            <a:fillRect/>
          </a:stretch>
        </p:blipFill>
        <p:spPr bwMode="auto">
          <a:xfrm>
            <a:off x="7092280" y="4653136"/>
            <a:ext cx="1514674" cy="1780406"/>
          </a:xfrm>
          <a:prstGeom prst="rect">
            <a:avLst/>
          </a:prstGeom>
          <a:noFill/>
        </p:spPr>
      </p:pic>
      <p:pic>
        <p:nvPicPr>
          <p:cNvPr id="29707" name="Picture 11" descr="http://smayli.ru/data/smiles/sporta-641.gif"/>
          <p:cNvPicPr>
            <a:picLocks noChangeAspect="1" noChangeArrowheads="1" noCrop="1"/>
          </p:cNvPicPr>
          <p:nvPr/>
        </p:nvPicPr>
        <p:blipFill>
          <a:blip r:embed="rId6" cstate="print"/>
          <a:srcRect/>
          <a:stretch>
            <a:fillRect/>
          </a:stretch>
        </p:blipFill>
        <p:spPr bwMode="auto">
          <a:xfrm>
            <a:off x="7452320" y="1916832"/>
            <a:ext cx="1403648" cy="2002540"/>
          </a:xfrm>
          <a:prstGeom prst="rect">
            <a:avLst/>
          </a:prstGeom>
          <a:noFill/>
        </p:spPr>
      </p:pic>
      <p:pic>
        <p:nvPicPr>
          <p:cNvPr id="29709" name="Picture 13" descr="http://smayls.ru/data/smiles/animashki-sport-1175.gif"/>
          <p:cNvPicPr>
            <a:picLocks noChangeAspect="1" noChangeArrowheads="1" noCrop="1"/>
          </p:cNvPicPr>
          <p:nvPr/>
        </p:nvPicPr>
        <p:blipFill>
          <a:blip r:embed="rId7" cstate="print"/>
          <a:srcRect/>
          <a:stretch>
            <a:fillRect/>
          </a:stretch>
        </p:blipFill>
        <p:spPr bwMode="auto">
          <a:xfrm>
            <a:off x="0" y="0"/>
            <a:ext cx="1905000" cy="139065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03648" y="260648"/>
            <a:ext cx="7019925" cy="1143000"/>
          </a:xfrm>
          <a:noFill/>
        </p:spPr>
        <p:txBody>
          <a:bodyPr/>
          <a:lstStyle/>
          <a:p>
            <a:pPr algn="ctr"/>
            <a:r>
              <a:rPr lang="ru-RU" b="1" dirty="0">
                <a:solidFill>
                  <a:schemeClr val="accent1">
                    <a:lumMod val="50000"/>
                  </a:schemeClr>
                </a:solidFill>
              </a:rPr>
              <a:t>Ассирийская армия</a:t>
            </a:r>
          </a:p>
        </p:txBody>
      </p:sp>
      <p:pic>
        <p:nvPicPr>
          <p:cNvPr id="5125" name="Picture 5" descr="Картинка 35 из 149">
            <a:hlinkClick r:id="rId2"/>
          </p:cNvPr>
          <p:cNvPicPr>
            <a:picLocks noChangeAspect="1" noChangeArrowheads="1"/>
          </p:cNvPicPr>
          <p:nvPr/>
        </p:nvPicPr>
        <p:blipFill>
          <a:blip r:embed="rId3" cstate="print"/>
          <a:srcRect/>
          <a:stretch>
            <a:fillRect/>
          </a:stretch>
        </p:blipFill>
        <p:spPr bwMode="auto">
          <a:xfrm>
            <a:off x="3537066" y="1628800"/>
            <a:ext cx="4958986" cy="4176464"/>
          </a:xfrm>
          <a:prstGeom prst="rect">
            <a:avLst/>
          </a:prstGeom>
          <a:ln>
            <a:noFill/>
          </a:ln>
          <a:effectLst>
            <a:softEdge rad="112500"/>
          </a:effectLst>
        </p:spPr>
      </p:pic>
      <p:pic>
        <p:nvPicPr>
          <p:cNvPr id="5128" name="Picture 8" descr="Картинка 40 из 149">
            <a:hlinkClick r:id="rId4"/>
          </p:cNvPr>
          <p:cNvPicPr>
            <a:picLocks noChangeAspect="1" noChangeArrowheads="1"/>
          </p:cNvPicPr>
          <p:nvPr/>
        </p:nvPicPr>
        <p:blipFill>
          <a:blip r:embed="rId5" cstate="print"/>
          <a:srcRect/>
          <a:stretch>
            <a:fillRect/>
          </a:stretch>
        </p:blipFill>
        <p:spPr bwMode="auto">
          <a:xfrm>
            <a:off x="611560" y="1628800"/>
            <a:ext cx="2556798" cy="41764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завоевательные походы ассирийских царей"/>
          <p:cNvPicPr>
            <a:picLocks noChangeAspect="1" noChangeArrowheads="1"/>
          </p:cNvPicPr>
          <p:nvPr/>
        </p:nvPicPr>
        <p:blipFill>
          <a:blip r:embed="rId2" cstate="screen"/>
          <a:srcRect/>
          <a:stretch>
            <a:fillRect/>
          </a:stretch>
        </p:blipFill>
        <p:spPr bwMode="auto">
          <a:xfrm>
            <a:off x="251520" y="332656"/>
            <a:ext cx="8640960" cy="6276924"/>
          </a:xfrm>
          <a:prstGeom prst="rect">
            <a:avLst/>
          </a:prstGeom>
          <a:noFill/>
          <a:ln w="762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6" name="Picture 2" descr="http://www.imagoromae.com/UserFiles/Il%20palazzo%20di%20Ninive.jpg"/>
          <p:cNvPicPr>
            <a:picLocks noChangeAspect="1" noChangeArrowheads="1"/>
          </p:cNvPicPr>
          <p:nvPr/>
        </p:nvPicPr>
        <p:blipFill>
          <a:blip r:embed="rId2" cstate="screen"/>
          <a:srcRect/>
          <a:stretch>
            <a:fillRect/>
          </a:stretch>
        </p:blipFill>
        <p:spPr bwMode="auto">
          <a:xfrm>
            <a:off x="533400" y="533400"/>
            <a:ext cx="8077200" cy="5791200"/>
          </a:xfrm>
          <a:prstGeom prst="rect">
            <a:avLst/>
          </a:prstGeom>
          <a:noFill/>
        </p:spPr>
      </p:pic>
      <p:sp>
        <p:nvSpPr>
          <p:cNvPr id="9" name="Прямоугольник 8"/>
          <p:cNvSpPr/>
          <p:nvPr/>
        </p:nvSpPr>
        <p:spPr>
          <a:xfrm>
            <a:off x="685800" y="685800"/>
            <a:ext cx="8065028" cy="1200329"/>
          </a:xfrm>
          <a:prstGeom prst="rect">
            <a:avLst/>
          </a:prstGeom>
        </p:spPr>
        <p:txBody>
          <a:bodyPr wrap="none">
            <a:spAutoFit/>
          </a:bodyPr>
          <a:lstStyle/>
          <a:p>
            <a:r>
              <a:rPr lang="ru-RU" sz="3600" b="1" dirty="0" smtClean="0">
                <a:solidFill>
                  <a:srgbClr val="C00000"/>
                </a:solidFill>
                <a:latin typeface="Book Antiqua" pitchFamily="18" charset="0"/>
              </a:rPr>
              <a:t>612 г. до н.э – Ниневия осаждена </a:t>
            </a:r>
          </a:p>
          <a:p>
            <a:r>
              <a:rPr lang="ru-RU" sz="3600" b="1" dirty="0">
                <a:solidFill>
                  <a:srgbClr val="C00000"/>
                </a:solidFill>
                <a:latin typeface="Book Antiqua" pitchFamily="18" charset="0"/>
              </a:rPr>
              <a:t>в</a:t>
            </a:r>
            <a:r>
              <a:rPr lang="ru-RU" sz="3600" b="1" dirty="0" smtClean="0">
                <a:solidFill>
                  <a:srgbClr val="C00000"/>
                </a:solidFill>
                <a:latin typeface="Book Antiqua" pitchFamily="18" charset="0"/>
              </a:rPr>
              <a:t>ражескими войсками и захвачена</a:t>
            </a:r>
            <a:endParaRPr lang="ru-RU" sz="3600" b="1" dirty="0">
              <a:solidFill>
                <a:srgbClr val="C00000"/>
              </a:solidFill>
              <a:latin typeface="Book Antiqua" pitchFamily="18" charset="0"/>
            </a:endParaRPr>
          </a:p>
        </p:txBody>
      </p:sp>
      <p:sp>
        <p:nvSpPr>
          <p:cNvPr id="10" name="Прямоугольник 9"/>
          <p:cNvSpPr/>
          <p:nvPr/>
        </p:nvSpPr>
        <p:spPr>
          <a:xfrm>
            <a:off x="2286000" y="2136339"/>
            <a:ext cx="4572000" cy="369332"/>
          </a:xfrm>
          <a:prstGeom prst="rect">
            <a:avLst/>
          </a:prstGeom>
        </p:spPr>
        <p:txBody>
          <a:bodyPr>
            <a:spAutoFit/>
          </a:bodyPr>
          <a:lstStyle/>
          <a:p>
            <a:pPr algn="ctr"/>
            <a:endParaRPr lang="ru-RU" b="1" dirty="0" smtClean="0">
              <a:solidFill>
                <a:srgbClr val="002060"/>
              </a:solidFill>
              <a:latin typeface="Book Antiqua" pitchFamily="18" charset="0"/>
            </a:endParaRPr>
          </a:p>
        </p:txBody>
      </p:sp>
      <p:sp>
        <p:nvSpPr>
          <p:cNvPr id="11" name="Прямоугольник 10"/>
          <p:cNvSpPr/>
          <p:nvPr/>
        </p:nvSpPr>
        <p:spPr>
          <a:xfrm>
            <a:off x="4038600" y="457200"/>
            <a:ext cx="4572000" cy="369332"/>
          </a:xfrm>
          <a:prstGeom prst="rect">
            <a:avLst/>
          </a:prstGeom>
        </p:spPr>
        <p:txBody>
          <a:bodyPr>
            <a:spAutoFit/>
          </a:bodyPr>
          <a:lstStyle/>
          <a:p>
            <a:pPr algn="ctr"/>
            <a:endParaRPr lang="ru-RU" b="1" dirty="0" smtClean="0">
              <a:solidFill>
                <a:srgbClr val="002060"/>
              </a:solidFill>
              <a:latin typeface="Book Antiqua" pitchFamily="18" charset="0"/>
            </a:endParaRPr>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Сергей\Desktop\к откр уроку\Thrths5jusw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4455744"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http://a-klasno.net/wp-content/uploads/2013/03/nebi_yunus.jpg"/>
          <p:cNvPicPr>
            <a:picLocks noChangeAspect="1" noChangeArrowheads="1"/>
          </p:cNvPicPr>
          <p:nvPr/>
        </p:nvPicPr>
        <p:blipFill>
          <a:blip r:embed="rId3" cstate="screen"/>
          <a:srcRect/>
          <a:stretch>
            <a:fillRect/>
          </a:stretch>
        </p:blipFill>
        <p:spPr bwMode="auto">
          <a:xfrm>
            <a:off x="4572000" y="260648"/>
            <a:ext cx="4289305" cy="3096344"/>
          </a:xfrm>
          <a:prstGeom prst="rect">
            <a:avLst/>
          </a:prstGeom>
          <a:ln>
            <a:noFill/>
          </a:ln>
          <a:effectLst>
            <a:softEdge rad="112500"/>
          </a:effectLst>
        </p:spPr>
      </p:pic>
      <p:pic>
        <p:nvPicPr>
          <p:cNvPr id="5" name="Picture 2" descr="&amp;Kcy;&amp;acy;&amp;rcy;&amp;tcy;&amp;icy;&amp;ncy;&amp;kcy;&amp;acy; 5 &amp;icy;&amp;zcy; 332"/>
          <p:cNvPicPr>
            <a:picLocks noChangeAspect="1" noChangeArrowheads="1"/>
          </p:cNvPicPr>
          <p:nvPr/>
        </p:nvPicPr>
        <p:blipFill>
          <a:blip r:embed="rId4" cstate="screen"/>
          <a:srcRect/>
          <a:stretch>
            <a:fillRect/>
          </a:stretch>
        </p:blipFill>
        <p:spPr bwMode="auto">
          <a:xfrm>
            <a:off x="323528" y="3356992"/>
            <a:ext cx="4487561" cy="3259832"/>
          </a:xfrm>
          <a:prstGeom prst="rect">
            <a:avLst/>
          </a:prstGeom>
          <a:ln>
            <a:noFill/>
          </a:ln>
          <a:effectLst>
            <a:softEdge rad="112500"/>
          </a:effectLst>
        </p:spPr>
      </p:pic>
      <p:pic>
        <p:nvPicPr>
          <p:cNvPr id="6" name="Picture 4" descr="Ancient_Assyrians_11"/>
          <p:cNvPicPr>
            <a:picLocks noChangeAspect="1" noChangeArrowheads="1"/>
          </p:cNvPicPr>
          <p:nvPr/>
        </p:nvPicPr>
        <p:blipFill>
          <a:blip r:embed="rId5" cstate="print"/>
          <a:srcRect l="6615" t="11191" r="5501" b="11718"/>
          <a:stretch>
            <a:fillRect/>
          </a:stretch>
        </p:blipFill>
        <p:spPr bwMode="auto">
          <a:xfrm>
            <a:off x="4572000" y="3284983"/>
            <a:ext cx="4248472" cy="32403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212976"/>
            <a:ext cx="8183880" cy="1051560"/>
          </a:xfrm>
        </p:spPr>
        <p:txBody>
          <a:bodyPr>
            <a:noAutofit/>
          </a:bodyPr>
          <a:lstStyle/>
          <a:p>
            <a:pPr algn="ctr">
              <a:lnSpc>
                <a:spcPct val="150000"/>
              </a:lnSpc>
            </a:pPr>
            <a:r>
              <a:rPr lang="ru-RU" sz="7200" dirty="0" smtClean="0">
                <a:solidFill>
                  <a:schemeClr val="tx2">
                    <a:lumMod val="75000"/>
                  </a:schemeClr>
                </a:solidFill>
                <a:effectLst/>
              </a:rPr>
              <a:t>Держава – </a:t>
            </a:r>
            <a:r>
              <a:rPr lang="ru-RU" sz="4800" dirty="0" smtClean="0">
                <a:solidFill>
                  <a:schemeClr val="tx2">
                    <a:lumMod val="75000"/>
                  </a:schemeClr>
                </a:solidFill>
                <a:effectLst/>
              </a:rPr>
              <a:t/>
            </a:r>
            <a:br>
              <a:rPr lang="ru-RU" sz="4800" dirty="0" smtClean="0">
                <a:solidFill>
                  <a:schemeClr val="tx2">
                    <a:lumMod val="75000"/>
                  </a:schemeClr>
                </a:solidFill>
                <a:effectLst/>
              </a:rPr>
            </a:br>
            <a:r>
              <a:rPr lang="ru-RU" sz="4800" dirty="0" smtClean="0">
                <a:solidFill>
                  <a:schemeClr val="tx1"/>
                </a:solidFill>
                <a:effectLst/>
              </a:rPr>
              <a:t>большое, сильное государство</a:t>
            </a:r>
            <a:endParaRPr lang="ru-RU" sz="4800" dirty="0">
              <a:solidFill>
                <a:schemeClr val="tx1"/>
              </a:solidFill>
              <a:effectLst/>
            </a:endParaRPr>
          </a:p>
        </p:txBody>
      </p:sp>
      <p:pic>
        <p:nvPicPr>
          <p:cNvPr id="22530" name="Picture 2" descr="http://fi-irina2012.narod.ru/olderfiles/1/352850390.png"/>
          <p:cNvPicPr>
            <a:picLocks noChangeAspect="1" noChangeArrowheads="1"/>
          </p:cNvPicPr>
          <p:nvPr/>
        </p:nvPicPr>
        <p:blipFill>
          <a:blip r:embed="rId2" cstate="print"/>
          <a:srcRect/>
          <a:stretch>
            <a:fillRect/>
          </a:stretch>
        </p:blipFill>
        <p:spPr bwMode="auto">
          <a:xfrm>
            <a:off x="3419872" y="4365104"/>
            <a:ext cx="2448272" cy="21618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79512" y="2132856"/>
            <a:ext cx="8784976" cy="1051560"/>
          </a:xfrm>
        </p:spPr>
        <p:txBody>
          <a:bodyPr>
            <a:noAutofit/>
          </a:bodyPr>
          <a:lstStyle/>
          <a:p>
            <a:pPr algn="ctr"/>
            <a:r>
              <a:rPr lang="ru-RU" sz="6000" dirty="0" smtClean="0">
                <a:solidFill>
                  <a:schemeClr val="tx2">
                    <a:lumMod val="75000"/>
                  </a:schemeClr>
                </a:solidFill>
              </a:rPr>
              <a:t>Ассирия – </a:t>
            </a:r>
            <a:br>
              <a:rPr lang="ru-RU" sz="6000" dirty="0" smtClean="0">
                <a:solidFill>
                  <a:schemeClr val="tx2">
                    <a:lumMod val="75000"/>
                  </a:schemeClr>
                </a:solidFill>
              </a:rPr>
            </a:br>
            <a:r>
              <a:rPr lang="ru-RU" sz="6000" dirty="0" smtClean="0">
                <a:solidFill>
                  <a:schemeClr val="tx2">
                    <a:lumMod val="75000"/>
                  </a:schemeClr>
                </a:solidFill>
              </a:rPr>
              <a:t>сильная держава?</a:t>
            </a:r>
            <a:endParaRPr lang="ru-RU" sz="6000" dirty="0">
              <a:solidFill>
                <a:schemeClr val="tx2">
                  <a:lumMod val="75000"/>
                </a:schemeClr>
              </a:solidFill>
            </a:endParaRPr>
          </a:p>
        </p:txBody>
      </p:sp>
      <p:pic>
        <p:nvPicPr>
          <p:cNvPr id="41986" name="Picture 2" descr="http://fi-irina2012.narod.ru/olderfiles/1/352850390.png"/>
          <p:cNvPicPr>
            <a:picLocks noChangeAspect="1" noChangeArrowheads="1"/>
          </p:cNvPicPr>
          <p:nvPr/>
        </p:nvPicPr>
        <p:blipFill>
          <a:blip r:embed="rId2" cstate="print"/>
          <a:srcRect/>
          <a:stretch>
            <a:fillRect/>
          </a:stretch>
        </p:blipFill>
        <p:spPr bwMode="auto">
          <a:xfrm>
            <a:off x="2771800" y="3140968"/>
            <a:ext cx="3456384" cy="305198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Куб 33"/>
          <p:cNvSpPr/>
          <p:nvPr/>
        </p:nvSpPr>
        <p:spPr>
          <a:xfrm>
            <a:off x="3962400" y="32004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Т</a:t>
            </a:r>
            <a:endParaRPr lang="ru-RU" sz="2800" b="1" dirty="0">
              <a:solidFill>
                <a:srgbClr val="002060"/>
              </a:solidFill>
              <a:latin typeface="Book Antiqua" pitchFamily="18" charset="0"/>
            </a:endParaRPr>
          </a:p>
        </p:txBody>
      </p:sp>
      <p:sp>
        <p:nvSpPr>
          <p:cNvPr id="23" name="Куб 22"/>
          <p:cNvSpPr/>
          <p:nvPr/>
        </p:nvSpPr>
        <p:spPr>
          <a:xfrm>
            <a:off x="4572000" y="32004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А</a:t>
            </a:r>
            <a:endParaRPr lang="ru-RU" sz="2800" b="1" dirty="0">
              <a:solidFill>
                <a:srgbClr val="002060"/>
              </a:solidFill>
              <a:latin typeface="Book Antiqua" pitchFamily="18" charset="0"/>
            </a:endParaRPr>
          </a:p>
        </p:txBody>
      </p:sp>
      <p:sp>
        <p:nvSpPr>
          <p:cNvPr id="26" name="Куб 25"/>
          <p:cNvSpPr/>
          <p:nvPr/>
        </p:nvSpPr>
        <p:spPr>
          <a:xfrm>
            <a:off x="5181600" y="4114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Я</a:t>
            </a:r>
            <a:endParaRPr lang="ru-RU" sz="2800" b="1" dirty="0">
              <a:solidFill>
                <a:srgbClr val="002060"/>
              </a:solidFill>
              <a:latin typeface="Book Antiqua" pitchFamily="18" charset="0"/>
            </a:endParaRPr>
          </a:p>
        </p:txBody>
      </p:sp>
      <p:sp>
        <p:nvSpPr>
          <p:cNvPr id="20" name="Куб 19"/>
          <p:cNvSpPr/>
          <p:nvPr/>
        </p:nvSpPr>
        <p:spPr>
          <a:xfrm>
            <a:off x="5181600" y="3657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И</a:t>
            </a:r>
            <a:endParaRPr lang="ru-RU" sz="2800" b="1" dirty="0">
              <a:solidFill>
                <a:srgbClr val="002060"/>
              </a:solidFill>
              <a:latin typeface="Book Antiqua" pitchFamily="18" charset="0"/>
            </a:endParaRPr>
          </a:p>
        </p:txBody>
      </p:sp>
      <p:sp>
        <p:nvSpPr>
          <p:cNvPr id="15" name="Куб 14"/>
          <p:cNvSpPr/>
          <p:nvPr/>
        </p:nvSpPr>
        <p:spPr>
          <a:xfrm>
            <a:off x="5181600" y="32004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Р</a:t>
            </a:r>
            <a:endParaRPr lang="ru-RU" sz="2800" b="1" dirty="0">
              <a:solidFill>
                <a:srgbClr val="002060"/>
              </a:solidFill>
              <a:latin typeface="Book Antiqua" pitchFamily="18" charset="0"/>
            </a:endParaRPr>
          </a:p>
        </p:txBody>
      </p:sp>
      <p:sp>
        <p:nvSpPr>
          <p:cNvPr id="29" name="Куб 28"/>
          <p:cNvSpPr/>
          <p:nvPr/>
        </p:nvSpPr>
        <p:spPr>
          <a:xfrm>
            <a:off x="9144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Ж</a:t>
            </a:r>
            <a:endParaRPr lang="ru-RU" sz="2800" b="1" dirty="0">
              <a:solidFill>
                <a:srgbClr val="002060"/>
              </a:solidFill>
              <a:latin typeface="Book Antiqua" pitchFamily="18" charset="0"/>
            </a:endParaRPr>
          </a:p>
        </p:txBody>
      </p:sp>
      <p:sp>
        <p:nvSpPr>
          <p:cNvPr id="30" name="Куб 29"/>
          <p:cNvSpPr/>
          <p:nvPr/>
        </p:nvSpPr>
        <p:spPr>
          <a:xfrm>
            <a:off x="15240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Е</a:t>
            </a:r>
            <a:endParaRPr lang="ru-RU" sz="2800" b="1" dirty="0">
              <a:solidFill>
                <a:srgbClr val="002060"/>
              </a:solidFill>
              <a:latin typeface="Book Antiqua" pitchFamily="18" charset="0"/>
            </a:endParaRPr>
          </a:p>
        </p:txBody>
      </p:sp>
      <p:sp>
        <p:nvSpPr>
          <p:cNvPr id="31" name="Куб 30"/>
          <p:cNvSpPr/>
          <p:nvPr/>
        </p:nvSpPr>
        <p:spPr>
          <a:xfrm>
            <a:off x="21336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Л</a:t>
            </a:r>
            <a:endParaRPr lang="ru-RU" sz="2800" b="1" dirty="0">
              <a:solidFill>
                <a:srgbClr val="002060"/>
              </a:solidFill>
              <a:latin typeface="Book Antiqua" pitchFamily="18" charset="0"/>
            </a:endParaRPr>
          </a:p>
        </p:txBody>
      </p:sp>
      <p:sp>
        <p:nvSpPr>
          <p:cNvPr id="19" name="Куб 18"/>
          <p:cNvSpPr/>
          <p:nvPr/>
        </p:nvSpPr>
        <p:spPr>
          <a:xfrm>
            <a:off x="2743200" y="4114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Я</a:t>
            </a:r>
            <a:endParaRPr lang="ru-RU" sz="2800" b="1" dirty="0">
              <a:solidFill>
                <a:srgbClr val="002060"/>
              </a:solidFill>
              <a:latin typeface="Book Antiqua" pitchFamily="18" charset="0"/>
            </a:endParaRPr>
          </a:p>
        </p:txBody>
      </p:sp>
      <p:sp>
        <p:nvSpPr>
          <p:cNvPr id="18" name="Куб 17"/>
          <p:cNvSpPr/>
          <p:nvPr/>
        </p:nvSpPr>
        <p:spPr>
          <a:xfrm>
            <a:off x="2743200" y="3657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И</a:t>
            </a:r>
            <a:endParaRPr lang="ru-RU" sz="2800" b="1" dirty="0">
              <a:solidFill>
                <a:srgbClr val="002060"/>
              </a:solidFill>
              <a:latin typeface="Book Antiqua" pitchFamily="18" charset="0"/>
            </a:endParaRPr>
          </a:p>
        </p:txBody>
      </p:sp>
      <p:sp>
        <p:nvSpPr>
          <p:cNvPr id="17" name="Куб 16"/>
          <p:cNvSpPr/>
          <p:nvPr/>
        </p:nvSpPr>
        <p:spPr>
          <a:xfrm>
            <a:off x="2743200" y="32004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В</a:t>
            </a:r>
            <a:endParaRPr lang="ru-RU" sz="2800" b="1" dirty="0">
              <a:solidFill>
                <a:srgbClr val="002060"/>
              </a:solidFill>
              <a:latin typeface="Book Antiqua" pitchFamily="18" charset="0"/>
            </a:endParaRPr>
          </a:p>
        </p:txBody>
      </p:sp>
      <p:sp>
        <p:nvSpPr>
          <p:cNvPr id="27" name="Куб 26"/>
          <p:cNvSpPr/>
          <p:nvPr/>
        </p:nvSpPr>
        <p:spPr>
          <a:xfrm>
            <a:off x="27432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Е</a:t>
            </a:r>
            <a:endParaRPr lang="ru-RU" sz="2800" b="1" dirty="0">
              <a:solidFill>
                <a:srgbClr val="002060"/>
              </a:solidFill>
              <a:latin typeface="Book Antiqua" pitchFamily="18" charset="0"/>
            </a:endParaRPr>
          </a:p>
        </p:txBody>
      </p:sp>
      <p:sp>
        <p:nvSpPr>
          <p:cNvPr id="33" name="Куб 32"/>
          <p:cNvSpPr/>
          <p:nvPr/>
        </p:nvSpPr>
        <p:spPr>
          <a:xfrm>
            <a:off x="33528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З</a:t>
            </a:r>
            <a:endParaRPr lang="ru-RU" sz="2800" b="1" dirty="0">
              <a:solidFill>
                <a:srgbClr val="002060"/>
              </a:solidFill>
              <a:latin typeface="Book Antiqua" pitchFamily="18" charset="0"/>
            </a:endParaRPr>
          </a:p>
        </p:txBody>
      </p:sp>
      <p:sp>
        <p:nvSpPr>
          <p:cNvPr id="28" name="Куб 27"/>
          <p:cNvSpPr/>
          <p:nvPr/>
        </p:nvSpPr>
        <p:spPr>
          <a:xfrm>
            <a:off x="51816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И</a:t>
            </a:r>
            <a:endParaRPr lang="ru-RU" sz="2800" b="1" dirty="0">
              <a:solidFill>
                <a:srgbClr val="002060"/>
              </a:solidFill>
              <a:latin typeface="Book Antiqua" pitchFamily="18" charset="0"/>
            </a:endParaRPr>
          </a:p>
        </p:txBody>
      </p:sp>
      <p:sp>
        <p:nvSpPr>
          <p:cNvPr id="14" name="Куб 13"/>
          <p:cNvSpPr/>
          <p:nvPr/>
        </p:nvSpPr>
        <p:spPr>
          <a:xfrm>
            <a:off x="5181600" y="22860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С</a:t>
            </a:r>
            <a:endParaRPr lang="ru-RU" sz="2800" b="1" dirty="0">
              <a:solidFill>
                <a:srgbClr val="002060"/>
              </a:solidFill>
              <a:latin typeface="Book Antiqua" pitchFamily="18" charset="0"/>
            </a:endParaRPr>
          </a:p>
        </p:txBody>
      </p:sp>
      <p:sp>
        <p:nvSpPr>
          <p:cNvPr id="16" name="Куб 15"/>
          <p:cNvSpPr/>
          <p:nvPr/>
        </p:nvSpPr>
        <p:spPr>
          <a:xfrm>
            <a:off x="5181600" y="1828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С</a:t>
            </a:r>
            <a:endParaRPr lang="ru-RU" sz="2800" b="1" dirty="0">
              <a:solidFill>
                <a:srgbClr val="002060"/>
              </a:solidFill>
              <a:latin typeface="Book Antiqua" pitchFamily="18" charset="0"/>
            </a:endParaRPr>
          </a:p>
        </p:txBody>
      </p:sp>
      <p:sp>
        <p:nvSpPr>
          <p:cNvPr id="13" name="Куб 12"/>
          <p:cNvSpPr/>
          <p:nvPr/>
        </p:nvSpPr>
        <p:spPr>
          <a:xfrm>
            <a:off x="2743200" y="22860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Н</a:t>
            </a:r>
            <a:endParaRPr lang="ru-RU" sz="2800" b="1" dirty="0">
              <a:solidFill>
                <a:srgbClr val="002060"/>
              </a:solidFill>
              <a:latin typeface="Book Antiqua" pitchFamily="18" charset="0"/>
            </a:endParaRPr>
          </a:p>
        </p:txBody>
      </p:sp>
      <p:sp>
        <p:nvSpPr>
          <p:cNvPr id="12" name="Куб 11"/>
          <p:cNvSpPr/>
          <p:nvPr/>
        </p:nvSpPr>
        <p:spPr>
          <a:xfrm>
            <a:off x="2743200" y="1828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И</a:t>
            </a:r>
            <a:endParaRPr lang="ru-RU" sz="2800" b="1" dirty="0">
              <a:solidFill>
                <a:srgbClr val="002060"/>
              </a:solidFill>
              <a:latin typeface="Book Antiqua" pitchFamily="18" charset="0"/>
            </a:endParaRPr>
          </a:p>
        </p:txBody>
      </p:sp>
      <p:sp>
        <p:nvSpPr>
          <p:cNvPr id="2" name="Заголовок 1"/>
          <p:cNvSpPr>
            <a:spLocks noGrp="1"/>
          </p:cNvSpPr>
          <p:nvPr>
            <p:ph type="title"/>
          </p:nvPr>
        </p:nvSpPr>
        <p:spPr>
          <a:xfrm>
            <a:off x="395536" y="0"/>
            <a:ext cx="8183880" cy="1051560"/>
          </a:xfrm>
        </p:spPr>
        <p:txBody>
          <a:bodyPr/>
          <a:lstStyle/>
          <a:p>
            <a:r>
              <a:rPr lang="ru-RU" b="1" dirty="0" smtClean="0">
                <a:solidFill>
                  <a:srgbClr val="CC0000"/>
                </a:solidFill>
                <a:latin typeface="Book Antiqua" pitchFamily="18" charset="0"/>
              </a:rPr>
              <a:t>Реши кроссворд</a:t>
            </a:r>
            <a:endParaRPr lang="ru-RU" b="1" dirty="0">
              <a:solidFill>
                <a:srgbClr val="CC0000"/>
              </a:solidFill>
              <a:latin typeface="Book Antiqua" pitchFamily="18" charset="0"/>
            </a:endParaRPr>
          </a:p>
        </p:txBody>
      </p:sp>
      <p:sp>
        <p:nvSpPr>
          <p:cNvPr id="5" name="Куб 4"/>
          <p:cNvSpPr/>
          <p:nvPr/>
        </p:nvSpPr>
        <p:spPr>
          <a:xfrm>
            <a:off x="16002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К</a:t>
            </a:r>
            <a:endParaRPr lang="ru-RU" sz="2800" b="1" dirty="0">
              <a:solidFill>
                <a:srgbClr val="002060"/>
              </a:solidFill>
              <a:latin typeface="Book Antiqua" pitchFamily="18" charset="0"/>
            </a:endParaRPr>
          </a:p>
        </p:txBody>
      </p:sp>
      <p:sp>
        <p:nvSpPr>
          <p:cNvPr id="6" name="Куб 5"/>
          <p:cNvSpPr/>
          <p:nvPr/>
        </p:nvSpPr>
        <p:spPr>
          <a:xfrm>
            <a:off x="21336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О</a:t>
            </a:r>
            <a:endParaRPr lang="ru-RU" sz="2800" b="1" dirty="0">
              <a:solidFill>
                <a:srgbClr val="002060"/>
              </a:solidFill>
              <a:latin typeface="Book Antiqua" pitchFamily="18" charset="0"/>
            </a:endParaRPr>
          </a:p>
        </p:txBody>
      </p:sp>
      <p:sp>
        <p:nvSpPr>
          <p:cNvPr id="7" name="Куб 6"/>
          <p:cNvSpPr/>
          <p:nvPr/>
        </p:nvSpPr>
        <p:spPr>
          <a:xfrm>
            <a:off x="27432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Н</a:t>
            </a:r>
            <a:endParaRPr lang="ru-RU" sz="2800" b="1" dirty="0">
              <a:solidFill>
                <a:srgbClr val="002060"/>
              </a:solidFill>
              <a:latin typeface="Book Antiqua" pitchFamily="18" charset="0"/>
            </a:endParaRPr>
          </a:p>
        </p:txBody>
      </p:sp>
      <p:sp>
        <p:nvSpPr>
          <p:cNvPr id="8" name="Куб 7"/>
          <p:cNvSpPr/>
          <p:nvPr/>
        </p:nvSpPr>
        <p:spPr>
          <a:xfrm>
            <a:off x="33528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Н</a:t>
            </a:r>
            <a:endParaRPr lang="ru-RU" sz="2800" b="1" dirty="0">
              <a:solidFill>
                <a:srgbClr val="002060"/>
              </a:solidFill>
              <a:latin typeface="Book Antiqua" pitchFamily="18" charset="0"/>
            </a:endParaRPr>
          </a:p>
        </p:txBody>
      </p:sp>
      <p:sp>
        <p:nvSpPr>
          <p:cNvPr id="9" name="Куб 8"/>
          <p:cNvSpPr/>
          <p:nvPr/>
        </p:nvSpPr>
        <p:spPr>
          <a:xfrm>
            <a:off x="39624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И</a:t>
            </a:r>
            <a:endParaRPr lang="ru-RU" sz="2800" b="1" dirty="0">
              <a:solidFill>
                <a:srgbClr val="002060"/>
              </a:solidFill>
              <a:latin typeface="Book Antiqua" pitchFamily="18" charset="0"/>
            </a:endParaRPr>
          </a:p>
        </p:txBody>
      </p:sp>
      <p:sp>
        <p:nvSpPr>
          <p:cNvPr id="10" name="Куб 9"/>
          <p:cNvSpPr/>
          <p:nvPr/>
        </p:nvSpPr>
        <p:spPr>
          <a:xfrm>
            <a:off x="45720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Ц</a:t>
            </a:r>
            <a:endParaRPr lang="ru-RU" sz="2800" b="1" dirty="0">
              <a:solidFill>
                <a:srgbClr val="002060"/>
              </a:solidFill>
              <a:latin typeface="Book Antiqua" pitchFamily="18" charset="0"/>
            </a:endParaRPr>
          </a:p>
        </p:txBody>
      </p:sp>
      <p:sp>
        <p:nvSpPr>
          <p:cNvPr id="11" name="Куб 10"/>
          <p:cNvSpPr/>
          <p:nvPr/>
        </p:nvSpPr>
        <p:spPr>
          <a:xfrm>
            <a:off x="5181600" y="13716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А</a:t>
            </a:r>
            <a:endParaRPr lang="ru-RU" sz="2800" b="1" dirty="0">
              <a:solidFill>
                <a:srgbClr val="002060"/>
              </a:solidFill>
              <a:latin typeface="Book Antiqua" pitchFamily="18" charset="0"/>
            </a:endParaRPr>
          </a:p>
        </p:txBody>
      </p:sp>
      <p:sp>
        <p:nvSpPr>
          <p:cNvPr id="21" name="Куб 20"/>
          <p:cNvSpPr/>
          <p:nvPr/>
        </p:nvSpPr>
        <p:spPr>
          <a:xfrm>
            <a:off x="5791200" y="1828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И</a:t>
            </a:r>
            <a:endParaRPr lang="ru-RU" sz="2800" b="1" dirty="0">
              <a:solidFill>
                <a:srgbClr val="002060"/>
              </a:solidFill>
              <a:latin typeface="Book Antiqua" pitchFamily="18" charset="0"/>
            </a:endParaRPr>
          </a:p>
        </p:txBody>
      </p:sp>
      <p:sp>
        <p:nvSpPr>
          <p:cNvPr id="25" name="Куб 24"/>
          <p:cNvSpPr/>
          <p:nvPr/>
        </p:nvSpPr>
        <p:spPr>
          <a:xfrm>
            <a:off x="5791200" y="32004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А</a:t>
            </a:r>
            <a:endParaRPr lang="ru-RU" sz="2800" b="1" dirty="0">
              <a:solidFill>
                <a:srgbClr val="002060"/>
              </a:solidFill>
              <a:latin typeface="Book Antiqua" pitchFamily="18" charset="0"/>
            </a:endParaRPr>
          </a:p>
        </p:txBody>
      </p:sp>
      <p:sp>
        <p:nvSpPr>
          <p:cNvPr id="37" name="Куб 36"/>
          <p:cNvSpPr/>
          <p:nvPr/>
        </p:nvSpPr>
        <p:spPr>
          <a:xfrm>
            <a:off x="6400800" y="1828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Д</a:t>
            </a:r>
            <a:endParaRPr lang="ru-RU" sz="2800" b="1" dirty="0">
              <a:solidFill>
                <a:srgbClr val="002060"/>
              </a:solidFill>
              <a:latin typeface="Book Antiqua" pitchFamily="18" charset="0"/>
            </a:endParaRPr>
          </a:p>
        </p:txBody>
      </p:sp>
      <p:sp>
        <p:nvSpPr>
          <p:cNvPr id="36" name="Куб 35"/>
          <p:cNvSpPr/>
          <p:nvPr/>
        </p:nvSpPr>
        <p:spPr>
          <a:xfrm>
            <a:off x="7010400" y="1828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О</a:t>
            </a:r>
            <a:endParaRPr lang="ru-RU" sz="2800" b="1" dirty="0">
              <a:solidFill>
                <a:srgbClr val="002060"/>
              </a:solidFill>
              <a:latin typeface="Book Antiqua" pitchFamily="18" charset="0"/>
            </a:endParaRPr>
          </a:p>
        </p:txBody>
      </p:sp>
      <p:sp>
        <p:nvSpPr>
          <p:cNvPr id="35" name="Куб 34"/>
          <p:cNvSpPr/>
          <p:nvPr/>
        </p:nvSpPr>
        <p:spPr>
          <a:xfrm>
            <a:off x="7620000" y="18288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Н</a:t>
            </a:r>
            <a:endParaRPr lang="ru-RU" sz="2800" b="1" dirty="0">
              <a:solidFill>
                <a:srgbClr val="002060"/>
              </a:solidFill>
              <a:latin typeface="Book Antiqua" pitchFamily="18" charset="0"/>
            </a:endParaRPr>
          </a:p>
        </p:txBody>
      </p:sp>
      <p:sp>
        <p:nvSpPr>
          <p:cNvPr id="32" name="Куб 31"/>
          <p:cNvSpPr/>
          <p:nvPr/>
        </p:nvSpPr>
        <p:spPr>
          <a:xfrm>
            <a:off x="3962400" y="27432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О</a:t>
            </a:r>
            <a:endParaRPr lang="ru-RU" sz="2800" b="1" dirty="0">
              <a:solidFill>
                <a:srgbClr val="002060"/>
              </a:solidFill>
              <a:latin typeface="Book Antiqua" pitchFamily="18" charset="0"/>
            </a:endParaRPr>
          </a:p>
        </p:txBody>
      </p:sp>
      <p:sp>
        <p:nvSpPr>
          <p:cNvPr id="24" name="Куб 23"/>
          <p:cNvSpPr/>
          <p:nvPr/>
        </p:nvSpPr>
        <p:spPr>
          <a:xfrm>
            <a:off x="6400800" y="3200400"/>
            <a:ext cx="7620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Н</a:t>
            </a:r>
            <a:endParaRPr lang="ru-RU" sz="2800" b="1" dirty="0">
              <a:solidFill>
                <a:srgbClr val="002060"/>
              </a:solidFill>
              <a:latin typeface="Book Antiqua" pitchFamily="18" charset="0"/>
            </a:endParaRPr>
          </a:p>
        </p:txBody>
      </p:sp>
      <p:sp>
        <p:nvSpPr>
          <p:cNvPr id="38" name="Стрелка вправо 37"/>
          <p:cNvSpPr/>
          <p:nvPr/>
        </p:nvSpPr>
        <p:spPr>
          <a:xfrm>
            <a:off x="990600" y="1447800"/>
            <a:ext cx="533400" cy="533400"/>
          </a:xfrm>
          <a:prstGeom prst="right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1</a:t>
            </a:r>
            <a:endParaRPr lang="ru-RU" sz="2800" b="1" dirty="0">
              <a:solidFill>
                <a:srgbClr val="002060"/>
              </a:solidFill>
              <a:latin typeface="Book Antiqua" pitchFamily="18" charset="0"/>
            </a:endParaRPr>
          </a:p>
        </p:txBody>
      </p:sp>
      <p:sp>
        <p:nvSpPr>
          <p:cNvPr id="39" name="Стрелка вправо 38"/>
          <p:cNvSpPr/>
          <p:nvPr/>
        </p:nvSpPr>
        <p:spPr>
          <a:xfrm>
            <a:off x="609600" y="2362200"/>
            <a:ext cx="457200" cy="609600"/>
          </a:xfrm>
          <a:prstGeom prst="right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2</a:t>
            </a:r>
            <a:endParaRPr lang="ru-RU" sz="2800" b="1" dirty="0">
              <a:solidFill>
                <a:srgbClr val="002060"/>
              </a:solidFill>
              <a:latin typeface="Book Antiqua" pitchFamily="18" charset="0"/>
            </a:endParaRPr>
          </a:p>
        </p:txBody>
      </p:sp>
      <p:sp>
        <p:nvSpPr>
          <p:cNvPr id="40" name="Стрелка вправо 39"/>
          <p:cNvSpPr/>
          <p:nvPr/>
        </p:nvSpPr>
        <p:spPr>
          <a:xfrm>
            <a:off x="4648200" y="1981200"/>
            <a:ext cx="609600" cy="609600"/>
          </a:xfrm>
          <a:prstGeom prst="right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3</a:t>
            </a:r>
            <a:endParaRPr lang="ru-RU" sz="2800" b="1" dirty="0">
              <a:solidFill>
                <a:srgbClr val="002060"/>
              </a:solidFill>
              <a:latin typeface="Book Antiqua" pitchFamily="18" charset="0"/>
            </a:endParaRPr>
          </a:p>
        </p:txBody>
      </p:sp>
      <p:sp>
        <p:nvSpPr>
          <p:cNvPr id="41" name="Стрелка вправо 40"/>
          <p:cNvSpPr/>
          <p:nvPr/>
        </p:nvSpPr>
        <p:spPr>
          <a:xfrm>
            <a:off x="3429000" y="3429000"/>
            <a:ext cx="533400" cy="609600"/>
          </a:xfrm>
          <a:prstGeom prst="rightArrow">
            <a:avLst>
              <a:gd name="adj1" fmla="val 50000"/>
              <a:gd name="adj2" fmla="val 50000"/>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4</a:t>
            </a:r>
            <a:endParaRPr lang="ru-RU" sz="2800" b="1" dirty="0">
              <a:solidFill>
                <a:srgbClr val="002060"/>
              </a:solidFill>
              <a:latin typeface="Book Antiqua" pitchFamily="18" charset="0"/>
            </a:endParaRPr>
          </a:p>
        </p:txBody>
      </p:sp>
      <p:sp>
        <p:nvSpPr>
          <p:cNvPr id="42" name="Стрелка вниз 41"/>
          <p:cNvSpPr/>
          <p:nvPr/>
        </p:nvSpPr>
        <p:spPr>
          <a:xfrm>
            <a:off x="2895600" y="1066800"/>
            <a:ext cx="533400" cy="457200"/>
          </a:xfrm>
          <a:prstGeom prst="down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5</a:t>
            </a:r>
            <a:endParaRPr lang="ru-RU" sz="2800" b="1" dirty="0">
              <a:solidFill>
                <a:srgbClr val="002060"/>
              </a:solidFill>
              <a:latin typeface="Book Antiqua" pitchFamily="18" charset="0"/>
            </a:endParaRPr>
          </a:p>
        </p:txBody>
      </p:sp>
      <p:sp>
        <p:nvSpPr>
          <p:cNvPr id="43" name="Стрелка вниз 42"/>
          <p:cNvSpPr/>
          <p:nvPr/>
        </p:nvSpPr>
        <p:spPr>
          <a:xfrm>
            <a:off x="5334000" y="1066800"/>
            <a:ext cx="609600" cy="457200"/>
          </a:xfrm>
          <a:prstGeom prst="down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Book Antiqua" pitchFamily="18" charset="0"/>
              </a:rPr>
              <a:t>6</a:t>
            </a:r>
            <a:endParaRPr lang="ru-RU" sz="2800" b="1" dirty="0">
              <a:solidFill>
                <a:srgbClr val="002060"/>
              </a:solidFill>
              <a:latin typeface="Book Antiqua" pitchFamily="18" charset="0"/>
            </a:endParaRPr>
          </a:p>
        </p:txBody>
      </p:sp>
      <p:sp>
        <p:nvSpPr>
          <p:cNvPr id="44" name="Скругленный прямоугольник 43"/>
          <p:cNvSpPr/>
          <p:nvPr/>
        </p:nvSpPr>
        <p:spPr>
          <a:xfrm>
            <a:off x="762000" y="4876800"/>
            <a:ext cx="7620000" cy="1219200"/>
          </a:xfrm>
          <a:prstGeom prst="roundRect">
            <a:avLst/>
          </a:prstGeom>
          <a:gradFill flip="none" rotWithShape="1">
            <a:gsLst>
              <a:gs pos="0">
                <a:srgbClr val="FFEFD1"/>
              </a:gs>
              <a:gs pos="64999">
                <a:srgbClr val="F0EBD5"/>
              </a:gs>
              <a:gs pos="100000">
                <a:srgbClr val="D1C39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800" b="1" dirty="0" smtClean="0">
                <a:solidFill>
                  <a:srgbClr val="C00000"/>
                </a:solidFill>
                <a:latin typeface="Book Antiqua" pitchFamily="18" charset="0"/>
              </a:rPr>
              <a:t>1.</a:t>
            </a:r>
            <a:r>
              <a:rPr lang="ru-RU" b="1" dirty="0" smtClean="0">
                <a:solidFill>
                  <a:srgbClr val="C00000"/>
                </a:solidFill>
                <a:latin typeface="Book Antiqua" pitchFamily="18" charset="0"/>
              </a:rPr>
              <a:t> </a:t>
            </a:r>
            <a:r>
              <a:rPr lang="ru-RU" sz="2800" b="1" dirty="0" smtClean="0">
                <a:solidFill>
                  <a:srgbClr val="C00000"/>
                </a:solidFill>
                <a:latin typeface="Book Antiqua" pitchFamily="18" charset="0"/>
              </a:rPr>
              <a:t>Род войск, который впервые стал  использоваться в Ассирии</a:t>
            </a:r>
            <a:r>
              <a:rPr lang="ru-RU" b="1" dirty="0" smtClean="0">
                <a:solidFill>
                  <a:srgbClr val="C00000"/>
                </a:solidFill>
                <a:latin typeface="Book Antiqua" pitchFamily="18" charset="0"/>
              </a:rPr>
              <a:t>.</a:t>
            </a:r>
            <a:endParaRPr lang="ru-RU" b="1" dirty="0">
              <a:solidFill>
                <a:srgbClr val="C00000"/>
              </a:solidFill>
              <a:latin typeface="Book Antiqua" pitchFamily="18" charset="0"/>
            </a:endParaRPr>
          </a:p>
        </p:txBody>
      </p:sp>
      <p:sp>
        <p:nvSpPr>
          <p:cNvPr id="47" name="Прямоугольник 46"/>
          <p:cNvSpPr/>
          <p:nvPr/>
        </p:nvSpPr>
        <p:spPr>
          <a:xfrm>
            <a:off x="762000" y="5029200"/>
            <a:ext cx="7543800" cy="954107"/>
          </a:xfrm>
          <a:prstGeom prst="rect">
            <a:avLst/>
          </a:prstGeom>
        </p:spPr>
        <p:txBody>
          <a:bodyPr wrap="square">
            <a:spAutoFit/>
          </a:bodyPr>
          <a:lstStyle/>
          <a:p>
            <a:pPr algn="ctr">
              <a:buNone/>
            </a:pPr>
            <a:r>
              <a:rPr lang="ru-RU" sz="2800" b="1" dirty="0" smtClean="0">
                <a:solidFill>
                  <a:srgbClr val="C00000"/>
                </a:solidFill>
                <a:latin typeface="Book Antiqua" pitchFamily="18" charset="0"/>
              </a:rPr>
              <a:t>2. Металл впервые примененный в Ассирии</a:t>
            </a:r>
            <a:endParaRPr lang="ru-RU" sz="2800" b="1" dirty="0">
              <a:solidFill>
                <a:srgbClr val="C00000"/>
              </a:solidFill>
              <a:latin typeface="Book Antiqua" pitchFamily="18" charset="0"/>
            </a:endParaRPr>
          </a:p>
        </p:txBody>
      </p:sp>
      <p:sp>
        <p:nvSpPr>
          <p:cNvPr id="48" name="Прямоугольник 47"/>
          <p:cNvSpPr/>
          <p:nvPr/>
        </p:nvSpPr>
        <p:spPr>
          <a:xfrm>
            <a:off x="838200" y="5029200"/>
            <a:ext cx="7467600" cy="954107"/>
          </a:xfrm>
          <a:prstGeom prst="rect">
            <a:avLst/>
          </a:prstGeom>
        </p:spPr>
        <p:txBody>
          <a:bodyPr wrap="square">
            <a:spAutoFit/>
          </a:bodyPr>
          <a:lstStyle/>
          <a:p>
            <a:pPr algn="ctr">
              <a:buNone/>
            </a:pPr>
            <a:r>
              <a:rPr lang="ru-RU" sz="2800" b="1" dirty="0" smtClean="0">
                <a:solidFill>
                  <a:srgbClr val="C00000"/>
                </a:solidFill>
                <a:latin typeface="Book Antiqua" pitchFamily="18" charset="0"/>
              </a:rPr>
              <a:t>3. Финикийский город, разрушенный ассирийцами </a:t>
            </a:r>
            <a:endParaRPr lang="ru-RU" sz="2800" b="1" dirty="0">
              <a:solidFill>
                <a:srgbClr val="C00000"/>
              </a:solidFill>
              <a:latin typeface="Book Antiqua" pitchFamily="18" charset="0"/>
            </a:endParaRPr>
          </a:p>
        </p:txBody>
      </p:sp>
      <p:sp>
        <p:nvSpPr>
          <p:cNvPr id="49" name="Прямоугольник 48"/>
          <p:cNvSpPr/>
          <p:nvPr/>
        </p:nvSpPr>
        <p:spPr>
          <a:xfrm>
            <a:off x="914400" y="5029200"/>
            <a:ext cx="7391400" cy="954107"/>
          </a:xfrm>
          <a:prstGeom prst="rect">
            <a:avLst/>
          </a:prstGeom>
        </p:spPr>
        <p:txBody>
          <a:bodyPr wrap="square">
            <a:spAutoFit/>
          </a:bodyPr>
          <a:lstStyle/>
          <a:p>
            <a:pPr algn="ctr">
              <a:buNone/>
            </a:pPr>
            <a:r>
              <a:rPr lang="ru-RU" sz="2800" b="1" dirty="0" smtClean="0">
                <a:solidFill>
                  <a:srgbClr val="C00000"/>
                </a:solidFill>
                <a:latin typeface="Book Antiqua" pitchFamily="18" charset="0"/>
              </a:rPr>
              <a:t>4. Орудие, помогавшее ассирийцам штурмовать крепости </a:t>
            </a:r>
            <a:endParaRPr lang="ru-RU" sz="2800" b="1" dirty="0">
              <a:solidFill>
                <a:srgbClr val="C00000"/>
              </a:solidFill>
              <a:latin typeface="Book Antiqua" pitchFamily="18" charset="0"/>
            </a:endParaRPr>
          </a:p>
        </p:txBody>
      </p:sp>
      <p:sp>
        <p:nvSpPr>
          <p:cNvPr id="50" name="Прямоугольник 49"/>
          <p:cNvSpPr/>
          <p:nvPr/>
        </p:nvSpPr>
        <p:spPr>
          <a:xfrm>
            <a:off x="990600" y="5181600"/>
            <a:ext cx="7239000" cy="523220"/>
          </a:xfrm>
          <a:prstGeom prst="rect">
            <a:avLst/>
          </a:prstGeom>
        </p:spPr>
        <p:txBody>
          <a:bodyPr wrap="square">
            <a:spAutoFit/>
          </a:bodyPr>
          <a:lstStyle/>
          <a:p>
            <a:pPr algn="ctr">
              <a:buNone/>
            </a:pPr>
            <a:r>
              <a:rPr lang="ru-RU" sz="2800" b="1" dirty="0" smtClean="0">
                <a:solidFill>
                  <a:srgbClr val="C00000"/>
                </a:solidFill>
                <a:latin typeface="Book Antiqua" pitchFamily="18" charset="0"/>
              </a:rPr>
              <a:t>5. Столица Ассирии </a:t>
            </a:r>
            <a:endParaRPr lang="ru-RU" sz="2800" b="1" dirty="0">
              <a:solidFill>
                <a:srgbClr val="C00000"/>
              </a:solidFill>
              <a:latin typeface="Book Antiqua" pitchFamily="18" charset="0"/>
            </a:endParaRPr>
          </a:p>
        </p:txBody>
      </p:sp>
      <p:sp>
        <p:nvSpPr>
          <p:cNvPr id="51" name="Прямоугольник 50"/>
          <p:cNvSpPr/>
          <p:nvPr/>
        </p:nvSpPr>
        <p:spPr>
          <a:xfrm>
            <a:off x="990600" y="5181600"/>
            <a:ext cx="7315200" cy="523220"/>
          </a:xfrm>
          <a:prstGeom prst="rect">
            <a:avLst/>
          </a:prstGeom>
        </p:spPr>
        <p:txBody>
          <a:bodyPr wrap="square">
            <a:spAutoFit/>
          </a:bodyPr>
          <a:lstStyle/>
          <a:p>
            <a:pPr algn="ctr">
              <a:buNone/>
            </a:pPr>
            <a:r>
              <a:rPr lang="ru-RU" sz="2800" b="1" dirty="0" smtClean="0">
                <a:solidFill>
                  <a:srgbClr val="C00000"/>
                </a:solidFill>
                <a:latin typeface="Book Antiqua" pitchFamily="18" charset="0"/>
              </a:rPr>
              <a:t>6. Военная держава древности </a:t>
            </a:r>
            <a:endParaRPr lang="ru-RU" sz="2800" b="1" dirty="0">
              <a:solidFill>
                <a:srgbClr val="C00000"/>
              </a:solidFill>
              <a:latin typeface="Book Antiqua" pitchFamily="18" charset="0"/>
            </a:endParaRPr>
          </a:p>
        </p:txBody>
      </p:sp>
    </p:spTree>
  </p:cSld>
  <p:clrMapOvr>
    <a:masterClrMapping/>
  </p:clrMapOvr>
  <p:transition advClick="0">
    <p:strips/>
  </p:transition>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8"/>
                                        </p:tgtEl>
                                      </p:cBhvr>
                                      <p:by x="150000" y="150000"/>
                                    </p:animScale>
                                  </p:childTnLst>
                                </p:cTn>
                              </p:par>
                              <p:par>
                                <p:cTn id="7" presetID="10" presetClass="entr" presetSubtype="0" fill="hold" nodeType="withEffect">
                                  <p:stCondLst>
                                    <p:cond delay="0"/>
                                  </p:stCondLst>
                                  <p:childTnLst>
                                    <p:set>
                                      <p:cBhvr>
                                        <p:cTn id="8" dur="1" fill="hold">
                                          <p:stCondLst>
                                            <p:cond delay="0"/>
                                          </p:stCondLst>
                                        </p:cTn>
                                        <p:tgtEl>
                                          <p:spTgt spid="44">
                                            <p:txEl>
                                              <p:pRg st="0" end="0"/>
                                            </p:txEl>
                                          </p:spTgt>
                                        </p:tgtEl>
                                        <p:attrNameLst>
                                          <p:attrName>style.visibility</p:attrName>
                                        </p:attrNameLst>
                                      </p:cBhvr>
                                      <p:to>
                                        <p:strVal val="visible"/>
                                      </p:to>
                                    </p:set>
                                    <p:animEffect transition="in" filter="fade">
                                      <p:cBhvr>
                                        <p:cTn id="9" dur="2000"/>
                                        <p:tgtEl>
                                          <p:spTgt spid="44">
                                            <p:txEl>
                                              <p:pRg st="0" end="0"/>
                                            </p:txEl>
                                          </p:spTgt>
                                        </p:tgtEl>
                                      </p:cBhvr>
                                    </p:animEffect>
                                  </p:childTnLst>
                                </p:cTn>
                              </p:par>
                            </p:childTnLst>
                          </p:cTn>
                        </p:par>
                      </p:childTnLst>
                    </p:cTn>
                  </p:par>
                </p:childTnLst>
              </p:cTn>
              <p:nextCondLst>
                <p:cond evt="onClick" delay="0">
                  <p:tgtEl>
                    <p:spTgt spid="38"/>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0" end="0"/>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0" end="0"/>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0" end="0"/>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p:cTn id="3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9" presetClass="exit" presetSubtype="0" fill="hold" nodeType="afterEffect">
                                  <p:stCondLst>
                                    <p:cond delay="0"/>
                                  </p:stCondLst>
                                  <p:childTnLst>
                                    <p:animEffect transition="out" filter="dissolve">
                                      <p:cBhvr>
                                        <p:cTn id="43" dur="500"/>
                                        <p:tgtEl>
                                          <p:spTgt spid="44">
                                            <p:txEl>
                                              <p:pRg st="0" end="0"/>
                                            </p:txEl>
                                          </p:spTgt>
                                        </p:tgtEl>
                                      </p:cBhvr>
                                    </p:animEffect>
                                    <p:set>
                                      <p:cBhvr>
                                        <p:cTn id="44" dur="1" fill="hold">
                                          <p:stCondLst>
                                            <p:cond delay="499"/>
                                          </p:stCondLst>
                                        </p:cTn>
                                        <p:tgtEl>
                                          <p:spTgt spid="44">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39"/>
                    </p:tgtEl>
                  </p:cond>
                </p:stCondLst>
                <p:endSync evt="end" delay="0">
                  <p:rtn val="all"/>
                </p:endSync>
                <p:childTnLst>
                  <p:par>
                    <p:cTn id="46" fill="hold">
                      <p:stCondLst>
                        <p:cond delay="0"/>
                      </p:stCondLst>
                      <p:childTnLst>
                        <p:par>
                          <p:cTn id="47" fill="hold">
                            <p:stCondLst>
                              <p:cond delay="0"/>
                            </p:stCondLst>
                            <p:childTnLst>
                              <p:par>
                                <p:cTn id="48" presetID="6" presetClass="emph" presetSubtype="0" fill="hold" grpId="0" nodeType="clickEffect">
                                  <p:stCondLst>
                                    <p:cond delay="0"/>
                                  </p:stCondLst>
                                  <p:childTnLst>
                                    <p:animScale>
                                      <p:cBhvr>
                                        <p:cTn id="49" dur="2000" fill="hold"/>
                                        <p:tgtEl>
                                          <p:spTgt spid="39"/>
                                        </p:tgtEl>
                                      </p:cBhvr>
                                      <p:by x="150000" y="150000"/>
                                    </p:animScale>
                                  </p:childTnLst>
                                </p:cTn>
                              </p:par>
                              <p:par>
                                <p:cTn id="50" presetID="10" presetClass="entr" presetSubtype="0" fill="hold" nodeType="withEffect">
                                  <p:stCondLst>
                                    <p:cond delay="0"/>
                                  </p:stCondLst>
                                  <p:childTnLst>
                                    <p:set>
                                      <p:cBhvr>
                                        <p:cTn id="51" dur="1" fill="hold">
                                          <p:stCondLst>
                                            <p:cond delay="0"/>
                                          </p:stCondLst>
                                        </p:cTn>
                                        <p:tgtEl>
                                          <p:spTgt spid="47">
                                            <p:txEl>
                                              <p:pRg st="0" end="0"/>
                                            </p:txEl>
                                          </p:spTgt>
                                        </p:tgtEl>
                                        <p:attrNameLst>
                                          <p:attrName>style.visibility</p:attrName>
                                        </p:attrNameLst>
                                      </p:cBhvr>
                                      <p:to>
                                        <p:strVal val="visible"/>
                                      </p:to>
                                    </p:set>
                                    <p:animEffect transition="in" filter="fade">
                                      <p:cBhvr>
                                        <p:cTn id="52" dur="2000"/>
                                        <p:tgtEl>
                                          <p:spTgt spid="47">
                                            <p:txEl>
                                              <p:pRg st="0" end="0"/>
                                            </p:txEl>
                                          </p:spTgt>
                                        </p:tgtEl>
                                      </p:cBhvr>
                                    </p:animEffect>
                                  </p:childTnLst>
                                </p:cTn>
                              </p:par>
                            </p:childTnLst>
                          </p:cTn>
                        </p:par>
                      </p:childTnLst>
                    </p:cTn>
                  </p:par>
                </p:childTnLst>
              </p:cTn>
              <p:nextCondLst>
                <p:cond evt="onClick" delay="0">
                  <p:tgtEl>
                    <p:spTgt spid="39"/>
                  </p:tgtEl>
                </p:cond>
              </p:nextCondLst>
            </p:seq>
            <p:seq concurrent="1" nextAc="seek">
              <p:cTn id="53" restart="whenNotActive" fill="hold" evtFilter="cancelBubble" nodeType="interactiveSeq">
                <p:stCondLst>
                  <p:cond evt="onClick" delay="0">
                    <p:tgtEl>
                      <p:spTgt spid="29"/>
                    </p:tgtEl>
                  </p:cond>
                </p:stCondLst>
                <p:endSync evt="end" delay="0">
                  <p:rtn val="all"/>
                </p:endSync>
                <p:childTnLst>
                  <p:par>
                    <p:cTn id="54" fill="hold">
                      <p:stCondLst>
                        <p:cond delay="0"/>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29">
                                            <p:txEl>
                                              <p:pRg st="0" end="0"/>
                                            </p:txEl>
                                          </p:spTgt>
                                        </p:tgtEl>
                                        <p:attrNameLst>
                                          <p:attrName>style.visibility</p:attrName>
                                        </p:attrNameLst>
                                      </p:cBhvr>
                                      <p:to>
                                        <p:strVal val="visible"/>
                                      </p:to>
                                    </p:set>
                                    <p:anim calcmode="lin" valueType="num">
                                      <p:cBhvr>
                                        <p:cTn id="5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29">
                                            <p:txEl>
                                              <p:pRg st="0" end="0"/>
                                            </p:txEl>
                                          </p:spTgt>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 calcmode="lin" valueType="num">
                                      <p:cBhvr>
                                        <p:cTn id="62"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0">
                                            <p:txEl>
                                              <p:pRg st="0" end="0"/>
                                            </p:txEl>
                                          </p:spTgt>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 calcmode="lin" valueType="num">
                                      <p:cBhvr>
                                        <p:cTn id="66"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31">
                                            <p:txEl>
                                              <p:pRg st="0" end="0"/>
                                            </p:txEl>
                                          </p:spTgt>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 calcmode="lin" valueType="num">
                                      <p:cBhvr>
                                        <p:cTn id="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7">
                                            <p:txEl>
                                              <p:pRg st="0" end="0"/>
                                            </p:txEl>
                                          </p:spTgt>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33">
                                            <p:txEl>
                                              <p:pRg st="0" end="0"/>
                                            </p:txEl>
                                          </p:spTgt>
                                        </p:tgtEl>
                                        <p:attrNameLst>
                                          <p:attrName>style.visibility</p:attrName>
                                        </p:attrNameLst>
                                      </p:cBhvr>
                                      <p:to>
                                        <p:strVal val="visible"/>
                                      </p:to>
                                    </p:set>
                                    <p:anim calcmode="lin" valueType="num">
                                      <p:cBhvr>
                                        <p:cTn id="74"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33">
                                            <p:txEl>
                                              <p:pRg st="0" end="0"/>
                                            </p:txEl>
                                          </p:spTgt>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32">
                                            <p:txEl>
                                              <p:pRg st="0" end="0"/>
                                            </p:txEl>
                                          </p:spTgt>
                                        </p:tgtEl>
                                        <p:attrNameLst>
                                          <p:attrName>style.visibility</p:attrName>
                                        </p:attrNameLst>
                                      </p:cBhvr>
                                      <p:to>
                                        <p:strVal val="visible"/>
                                      </p:to>
                                    </p:set>
                                    <p:anim calcmode="lin" valueType="num">
                                      <p:cBhvr>
                                        <p:cTn id="78"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9"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80" fill="hold">
                            <p:stCondLst>
                              <p:cond delay="500"/>
                            </p:stCondLst>
                            <p:childTnLst>
                              <p:par>
                                <p:cTn id="81" presetID="9" presetClass="exit" presetSubtype="0" fill="hold" nodeType="afterEffect">
                                  <p:stCondLst>
                                    <p:cond delay="0"/>
                                  </p:stCondLst>
                                  <p:childTnLst>
                                    <p:animEffect transition="out" filter="dissolve">
                                      <p:cBhvr>
                                        <p:cTn id="82" dur="500"/>
                                        <p:tgtEl>
                                          <p:spTgt spid="47">
                                            <p:txEl>
                                              <p:pRg st="0" end="0"/>
                                            </p:txEl>
                                          </p:spTgt>
                                        </p:tgtEl>
                                      </p:cBhvr>
                                    </p:animEffect>
                                    <p:set>
                                      <p:cBhvr>
                                        <p:cTn id="83" dur="1" fill="hold">
                                          <p:stCondLst>
                                            <p:cond delay="499"/>
                                          </p:stCondLst>
                                        </p:cTn>
                                        <p:tgtEl>
                                          <p:spTgt spid="47">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4" restart="whenNotActive" fill="hold" evtFilter="cancelBubble" nodeType="interactiveSeq">
                <p:stCondLst>
                  <p:cond evt="onClick" delay="0">
                    <p:tgtEl>
                      <p:spTgt spid="40"/>
                    </p:tgtEl>
                  </p:cond>
                </p:stCondLst>
                <p:endSync evt="end" delay="0">
                  <p:rtn val="all"/>
                </p:endSync>
                <p:childTnLst>
                  <p:par>
                    <p:cTn id="85" fill="hold">
                      <p:stCondLst>
                        <p:cond delay="0"/>
                      </p:stCondLst>
                      <p:childTnLst>
                        <p:par>
                          <p:cTn id="86" fill="hold">
                            <p:stCondLst>
                              <p:cond delay="0"/>
                            </p:stCondLst>
                            <p:childTnLst>
                              <p:par>
                                <p:cTn id="87" presetID="6" presetClass="emph" presetSubtype="0" fill="hold" grpId="0" nodeType="clickEffect">
                                  <p:stCondLst>
                                    <p:cond delay="0"/>
                                  </p:stCondLst>
                                  <p:childTnLst>
                                    <p:animScale>
                                      <p:cBhvr>
                                        <p:cTn id="88" dur="2000" fill="hold"/>
                                        <p:tgtEl>
                                          <p:spTgt spid="40"/>
                                        </p:tgtEl>
                                      </p:cBhvr>
                                      <p:by x="150000" y="150000"/>
                                    </p:animScale>
                                  </p:childTnLst>
                                </p:cTn>
                              </p:par>
                              <p:par>
                                <p:cTn id="89" presetID="10" presetClass="entr" presetSubtype="0" fill="hold" grpId="0" nodeType="withEffect">
                                  <p:stCondLst>
                                    <p:cond delay="0"/>
                                  </p:stCondLst>
                                  <p:childTnLst>
                                    <p:set>
                                      <p:cBhvr>
                                        <p:cTn id="90" dur="1" fill="hold">
                                          <p:stCondLst>
                                            <p:cond delay="0"/>
                                          </p:stCondLst>
                                        </p:cTn>
                                        <p:tgtEl>
                                          <p:spTgt spid="48">
                                            <p:txEl>
                                              <p:pRg st="0" end="0"/>
                                            </p:txEl>
                                          </p:spTgt>
                                        </p:tgtEl>
                                        <p:attrNameLst>
                                          <p:attrName>style.visibility</p:attrName>
                                        </p:attrNameLst>
                                      </p:cBhvr>
                                      <p:to>
                                        <p:strVal val="visible"/>
                                      </p:to>
                                    </p:set>
                                    <p:animEffect transition="in" filter="fade">
                                      <p:cBhvr>
                                        <p:cTn id="91" dur="2000"/>
                                        <p:tgtEl>
                                          <p:spTgt spid="48">
                                            <p:txEl>
                                              <p:pRg st="0" end="0"/>
                                            </p:txEl>
                                          </p:spTgt>
                                        </p:tgtEl>
                                      </p:cBhvr>
                                    </p:animEffec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 calcmode="lin" valueType="num">
                                      <p:cBhvr>
                                        <p:cTn id="9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6">
                                            <p:txEl>
                                              <p:pRg st="0" end="0"/>
                                            </p:txEl>
                                          </p:spTgt>
                                        </p:tgtEl>
                                        <p:attrNameLst>
                                          <p:attrName>ppt_h</p:attrName>
                                        </p:attrNameLst>
                                      </p:cBhvr>
                                      <p:tavLst>
                                        <p:tav tm="0">
                                          <p:val>
                                            <p:fltVal val="0"/>
                                          </p:val>
                                        </p:tav>
                                        <p:tav tm="100000">
                                          <p:val>
                                            <p:strVal val="#ppt_h"/>
                                          </p:val>
                                        </p:tav>
                                      </p:tavLst>
                                    </p:anim>
                                  </p:childTnLst>
                                </p:cTn>
                              </p:par>
                              <p:par>
                                <p:cTn id="99" presetID="23" presetClass="entr" presetSubtype="16" fill="hold"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p:cTn id="10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02" dur="500" fill="hold"/>
                                        <p:tgtEl>
                                          <p:spTgt spid="21">
                                            <p:txEl>
                                              <p:pRg st="0" end="0"/>
                                            </p:txEl>
                                          </p:spTgt>
                                        </p:tgtEl>
                                        <p:attrNameLst>
                                          <p:attrName>ppt_h</p:attrName>
                                        </p:attrNameLst>
                                      </p:cBhvr>
                                      <p:tavLst>
                                        <p:tav tm="0">
                                          <p:val>
                                            <p:fltVal val="0"/>
                                          </p:val>
                                        </p:tav>
                                        <p:tav tm="100000">
                                          <p:val>
                                            <p:strVal val="#ppt_h"/>
                                          </p:val>
                                        </p:tav>
                                      </p:tavLst>
                                    </p:anim>
                                  </p:childTnLst>
                                </p:cTn>
                              </p:par>
                              <p:par>
                                <p:cTn id="103" presetID="23" presetClass="entr" presetSubtype="16" fill="hold" nodeType="withEffect">
                                  <p:stCondLst>
                                    <p:cond delay="0"/>
                                  </p:stCondLst>
                                  <p:childTnLst>
                                    <p:set>
                                      <p:cBhvr>
                                        <p:cTn id="104" dur="1" fill="hold">
                                          <p:stCondLst>
                                            <p:cond delay="0"/>
                                          </p:stCondLst>
                                        </p:cTn>
                                        <p:tgtEl>
                                          <p:spTgt spid="37">
                                            <p:txEl>
                                              <p:pRg st="0" end="0"/>
                                            </p:txEl>
                                          </p:spTgt>
                                        </p:tgtEl>
                                        <p:attrNameLst>
                                          <p:attrName>style.visibility</p:attrName>
                                        </p:attrNameLst>
                                      </p:cBhvr>
                                      <p:to>
                                        <p:strVal val="visible"/>
                                      </p:to>
                                    </p:set>
                                    <p:anim calcmode="lin" valueType="num">
                                      <p:cBhvr>
                                        <p:cTn id="105"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37">
                                            <p:txEl>
                                              <p:pRg st="0" end="0"/>
                                            </p:txEl>
                                          </p:spTgt>
                                        </p:tgtEl>
                                        <p:attrNameLst>
                                          <p:attrName>ppt_h</p:attrName>
                                        </p:attrNameLst>
                                      </p:cBhvr>
                                      <p:tavLst>
                                        <p:tav tm="0">
                                          <p:val>
                                            <p:fltVal val="0"/>
                                          </p:val>
                                        </p:tav>
                                        <p:tav tm="100000">
                                          <p:val>
                                            <p:strVal val="#ppt_h"/>
                                          </p:val>
                                        </p:tav>
                                      </p:tavLst>
                                    </p:anim>
                                  </p:childTnLst>
                                </p:cTn>
                              </p:par>
                              <p:par>
                                <p:cTn id="107" presetID="23" presetClass="entr" presetSubtype="16" fill="hold" nodeType="withEffect">
                                  <p:stCondLst>
                                    <p:cond delay="0"/>
                                  </p:stCondLst>
                                  <p:childTnLst>
                                    <p:set>
                                      <p:cBhvr>
                                        <p:cTn id="108" dur="1" fill="hold">
                                          <p:stCondLst>
                                            <p:cond delay="0"/>
                                          </p:stCondLst>
                                        </p:cTn>
                                        <p:tgtEl>
                                          <p:spTgt spid="36">
                                            <p:txEl>
                                              <p:pRg st="0" end="0"/>
                                            </p:txEl>
                                          </p:spTgt>
                                        </p:tgtEl>
                                        <p:attrNameLst>
                                          <p:attrName>style.visibility</p:attrName>
                                        </p:attrNameLst>
                                      </p:cBhvr>
                                      <p:to>
                                        <p:strVal val="visible"/>
                                      </p:to>
                                    </p:set>
                                    <p:anim calcmode="lin" valueType="num">
                                      <p:cBhvr>
                                        <p:cTn id="109"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36">
                                            <p:txEl>
                                              <p:pRg st="0" end="0"/>
                                            </p:txEl>
                                          </p:spTgt>
                                        </p:tgtEl>
                                        <p:attrNameLst>
                                          <p:attrName>ppt_h</p:attrName>
                                        </p:attrNameLst>
                                      </p:cBhvr>
                                      <p:tavLst>
                                        <p:tav tm="0">
                                          <p:val>
                                            <p:fltVal val="0"/>
                                          </p:val>
                                        </p:tav>
                                        <p:tav tm="100000">
                                          <p:val>
                                            <p:strVal val="#ppt_h"/>
                                          </p:val>
                                        </p:tav>
                                      </p:tavLst>
                                    </p:anim>
                                  </p:childTnLst>
                                </p:cTn>
                              </p:par>
                              <p:par>
                                <p:cTn id="111" presetID="23" presetClass="entr" presetSubtype="16" fill="hold" nodeType="withEffect">
                                  <p:stCondLst>
                                    <p:cond delay="0"/>
                                  </p:stCondLst>
                                  <p:childTnLst>
                                    <p:set>
                                      <p:cBhvr>
                                        <p:cTn id="112" dur="1" fill="hold">
                                          <p:stCondLst>
                                            <p:cond delay="0"/>
                                          </p:stCondLst>
                                        </p:cTn>
                                        <p:tgtEl>
                                          <p:spTgt spid="35">
                                            <p:txEl>
                                              <p:pRg st="0" end="0"/>
                                            </p:txEl>
                                          </p:spTgt>
                                        </p:tgtEl>
                                        <p:attrNameLst>
                                          <p:attrName>style.visibility</p:attrName>
                                        </p:attrNameLst>
                                      </p:cBhvr>
                                      <p:to>
                                        <p:strVal val="visible"/>
                                      </p:to>
                                    </p:set>
                                    <p:anim calcmode="lin" valueType="num">
                                      <p:cBhvr>
                                        <p:cTn id="11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14" dur="500" fill="hold"/>
                                        <p:tgtEl>
                                          <p:spTgt spid="35">
                                            <p:txEl>
                                              <p:pRg st="0" end="0"/>
                                            </p:txEl>
                                          </p:spTgt>
                                        </p:tgtEl>
                                        <p:attrNameLst>
                                          <p:attrName>ppt_h</p:attrName>
                                        </p:attrNameLst>
                                      </p:cBhvr>
                                      <p:tavLst>
                                        <p:tav tm="0">
                                          <p:val>
                                            <p:fltVal val="0"/>
                                          </p:val>
                                        </p:tav>
                                        <p:tav tm="100000">
                                          <p:val>
                                            <p:strVal val="#ppt_h"/>
                                          </p:val>
                                        </p:tav>
                                      </p:tavLst>
                                    </p:anim>
                                  </p:childTnLst>
                                </p:cTn>
                              </p:par>
                            </p:childTnLst>
                          </p:cTn>
                        </p:par>
                        <p:par>
                          <p:cTn id="115" fill="hold">
                            <p:stCondLst>
                              <p:cond delay="500"/>
                            </p:stCondLst>
                            <p:childTnLst>
                              <p:par>
                                <p:cTn id="116" presetID="9" presetClass="exit" presetSubtype="0" fill="hold" nodeType="afterEffect">
                                  <p:stCondLst>
                                    <p:cond delay="0"/>
                                  </p:stCondLst>
                                  <p:childTnLst>
                                    <p:animEffect transition="out" filter="dissolve">
                                      <p:cBhvr>
                                        <p:cTn id="117" dur="500"/>
                                        <p:tgtEl>
                                          <p:spTgt spid="48">
                                            <p:txEl>
                                              <p:pRg st="0" end="0"/>
                                            </p:txEl>
                                          </p:spTgt>
                                        </p:tgtEl>
                                      </p:cBhvr>
                                    </p:animEffect>
                                    <p:set>
                                      <p:cBhvr>
                                        <p:cTn id="118" dur="1" fill="hold">
                                          <p:stCondLst>
                                            <p:cond delay="499"/>
                                          </p:stCondLst>
                                        </p:cTn>
                                        <p:tgtEl>
                                          <p:spTgt spid="48">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9" restart="whenNotActive" fill="hold" evtFilter="cancelBubble" nodeType="interactiveSeq">
                <p:stCondLst>
                  <p:cond evt="onClick" delay="0">
                    <p:tgtEl>
                      <p:spTgt spid="41"/>
                    </p:tgtEl>
                  </p:cond>
                </p:stCondLst>
                <p:endSync evt="end" delay="0">
                  <p:rtn val="all"/>
                </p:endSync>
                <p:childTnLst>
                  <p:par>
                    <p:cTn id="120" fill="hold">
                      <p:stCondLst>
                        <p:cond delay="0"/>
                      </p:stCondLst>
                      <p:childTnLst>
                        <p:par>
                          <p:cTn id="121" fill="hold">
                            <p:stCondLst>
                              <p:cond delay="0"/>
                            </p:stCondLst>
                            <p:childTnLst>
                              <p:par>
                                <p:cTn id="122" presetID="6" presetClass="emph" presetSubtype="0" fill="hold" grpId="0" nodeType="clickEffect">
                                  <p:stCondLst>
                                    <p:cond delay="0"/>
                                  </p:stCondLst>
                                  <p:childTnLst>
                                    <p:animScale>
                                      <p:cBhvr>
                                        <p:cTn id="123" dur="2000" fill="hold"/>
                                        <p:tgtEl>
                                          <p:spTgt spid="41"/>
                                        </p:tgtEl>
                                      </p:cBhvr>
                                      <p:by x="150000" y="150000"/>
                                    </p:animScale>
                                  </p:childTnLst>
                                </p:cTn>
                              </p:par>
                              <p:par>
                                <p:cTn id="124" presetID="10" presetClass="entr" presetSubtype="0" fill="hold" nodeType="withEffect">
                                  <p:stCondLst>
                                    <p:cond delay="0"/>
                                  </p:stCondLst>
                                  <p:childTnLst>
                                    <p:set>
                                      <p:cBhvr>
                                        <p:cTn id="125" dur="1" fill="hold">
                                          <p:stCondLst>
                                            <p:cond delay="0"/>
                                          </p:stCondLst>
                                        </p:cTn>
                                        <p:tgtEl>
                                          <p:spTgt spid="49">
                                            <p:txEl>
                                              <p:pRg st="0" end="0"/>
                                            </p:txEl>
                                          </p:spTgt>
                                        </p:tgtEl>
                                        <p:attrNameLst>
                                          <p:attrName>style.visibility</p:attrName>
                                        </p:attrNameLst>
                                      </p:cBhvr>
                                      <p:to>
                                        <p:strVal val="visible"/>
                                      </p:to>
                                    </p:set>
                                    <p:animEffect transition="in" filter="fade">
                                      <p:cBhvr>
                                        <p:cTn id="126" dur="2000"/>
                                        <p:tgtEl>
                                          <p:spTgt spid="49">
                                            <p:txEl>
                                              <p:pRg st="0" end="0"/>
                                            </p:txEl>
                                          </p:spTgt>
                                        </p:tgtEl>
                                      </p:cBhvr>
                                    </p:animEffect>
                                  </p:childTnLst>
                                </p:cTn>
                              </p:par>
                            </p:childTnLst>
                          </p:cTn>
                        </p:par>
                      </p:childTnLst>
                    </p:cTn>
                  </p:par>
                </p:childTnLst>
              </p:cTn>
              <p:nextCondLst>
                <p:cond evt="onClick" delay="0">
                  <p:tgtEl>
                    <p:spTgt spid="41"/>
                  </p:tgtEl>
                </p:cond>
              </p:nextCondLst>
            </p:seq>
            <p:seq concurrent="1" nextAc="seek">
              <p:cTn id="127" restart="whenNotActive" fill="hold" evtFilter="cancelBubble" nodeType="interactiveSeq">
                <p:stCondLst>
                  <p:cond evt="onClick" delay="0">
                    <p:tgtEl>
                      <p:spTgt spid="34"/>
                    </p:tgtEl>
                  </p:cond>
                </p:stCondLst>
                <p:endSync evt="end" delay="0">
                  <p:rtn val="all"/>
                </p:endSync>
                <p:childTnLst>
                  <p:par>
                    <p:cTn id="128" fill="hold">
                      <p:stCondLst>
                        <p:cond delay="0"/>
                      </p:stCondLst>
                      <p:childTnLst>
                        <p:par>
                          <p:cTn id="129" fill="hold">
                            <p:stCondLst>
                              <p:cond delay="0"/>
                            </p:stCondLst>
                            <p:childTnLst>
                              <p:par>
                                <p:cTn id="130" presetID="23" presetClass="entr" presetSubtype="16" fill="hold" nodeType="clickEffect">
                                  <p:stCondLst>
                                    <p:cond delay="0"/>
                                  </p:stCondLst>
                                  <p:childTnLst>
                                    <p:set>
                                      <p:cBhvr>
                                        <p:cTn id="131" dur="1" fill="hold">
                                          <p:stCondLst>
                                            <p:cond delay="0"/>
                                          </p:stCondLst>
                                        </p:cTn>
                                        <p:tgtEl>
                                          <p:spTgt spid="34">
                                            <p:txEl>
                                              <p:pRg st="0" end="0"/>
                                            </p:txEl>
                                          </p:spTgt>
                                        </p:tgtEl>
                                        <p:attrNameLst>
                                          <p:attrName>style.visibility</p:attrName>
                                        </p:attrNameLst>
                                      </p:cBhvr>
                                      <p:to>
                                        <p:strVal val="visible"/>
                                      </p:to>
                                    </p:set>
                                    <p:anim calcmode="lin" valueType="num">
                                      <p:cBhvr>
                                        <p:cTn id="13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34">
                                            <p:txEl>
                                              <p:pRg st="0" end="0"/>
                                            </p:txEl>
                                          </p:spTgt>
                                        </p:tgtEl>
                                        <p:attrNameLst>
                                          <p:attrName>ppt_h</p:attrName>
                                        </p:attrNameLst>
                                      </p:cBhvr>
                                      <p:tavLst>
                                        <p:tav tm="0">
                                          <p:val>
                                            <p:fltVal val="0"/>
                                          </p:val>
                                        </p:tav>
                                        <p:tav tm="100000">
                                          <p:val>
                                            <p:strVal val="#ppt_h"/>
                                          </p:val>
                                        </p:tav>
                                      </p:tavLst>
                                    </p:anim>
                                  </p:childTnLst>
                                </p:cTn>
                              </p:par>
                              <p:par>
                                <p:cTn id="134" presetID="23" presetClass="entr" presetSubtype="16" fill="hold" nodeType="withEffect">
                                  <p:stCondLst>
                                    <p:cond delay="0"/>
                                  </p:stCondLst>
                                  <p:childTnLst>
                                    <p:set>
                                      <p:cBhvr>
                                        <p:cTn id="135" dur="1" fill="hold">
                                          <p:stCondLst>
                                            <p:cond delay="0"/>
                                          </p:stCondLst>
                                        </p:cTn>
                                        <p:tgtEl>
                                          <p:spTgt spid="23">
                                            <p:txEl>
                                              <p:pRg st="0" end="0"/>
                                            </p:txEl>
                                          </p:spTgt>
                                        </p:tgtEl>
                                        <p:attrNameLst>
                                          <p:attrName>style.visibility</p:attrName>
                                        </p:attrNameLst>
                                      </p:cBhvr>
                                      <p:to>
                                        <p:strVal val="visible"/>
                                      </p:to>
                                    </p:set>
                                    <p:anim calcmode="lin" valueType="num">
                                      <p:cBhvr>
                                        <p:cTn id="13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7" dur="500" fill="hold"/>
                                        <p:tgtEl>
                                          <p:spTgt spid="23">
                                            <p:txEl>
                                              <p:pRg st="0" end="0"/>
                                            </p:txEl>
                                          </p:spTgt>
                                        </p:tgtEl>
                                        <p:attrNameLst>
                                          <p:attrName>ppt_h</p:attrName>
                                        </p:attrNameLst>
                                      </p:cBhvr>
                                      <p:tavLst>
                                        <p:tav tm="0">
                                          <p:val>
                                            <p:fltVal val="0"/>
                                          </p:val>
                                        </p:tav>
                                        <p:tav tm="100000">
                                          <p:val>
                                            <p:strVal val="#ppt_h"/>
                                          </p:val>
                                        </p:tav>
                                      </p:tavLst>
                                    </p:anim>
                                  </p:childTnLst>
                                </p:cTn>
                              </p:par>
                              <p:par>
                                <p:cTn id="138" presetID="23" presetClass="entr" presetSubtype="16" fill="hold" nodeType="withEffect">
                                  <p:stCondLst>
                                    <p:cond delay="0"/>
                                  </p:stCondLst>
                                  <p:childTnLst>
                                    <p:set>
                                      <p:cBhvr>
                                        <p:cTn id="139" dur="1" fill="hold">
                                          <p:stCondLst>
                                            <p:cond delay="0"/>
                                          </p:stCondLst>
                                        </p:cTn>
                                        <p:tgtEl>
                                          <p:spTgt spid="15">
                                            <p:txEl>
                                              <p:pRg st="0" end="0"/>
                                            </p:txEl>
                                          </p:spTgt>
                                        </p:tgtEl>
                                        <p:attrNameLst>
                                          <p:attrName>style.visibility</p:attrName>
                                        </p:attrNameLst>
                                      </p:cBhvr>
                                      <p:to>
                                        <p:strVal val="visible"/>
                                      </p:to>
                                    </p:set>
                                    <p:anim calcmode="lin" valueType="num">
                                      <p:cBhvr>
                                        <p:cTn id="140"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41" dur="500" fill="hold"/>
                                        <p:tgtEl>
                                          <p:spTgt spid="15">
                                            <p:txEl>
                                              <p:pRg st="0" end="0"/>
                                            </p:txEl>
                                          </p:spTgt>
                                        </p:tgtEl>
                                        <p:attrNameLst>
                                          <p:attrName>ppt_h</p:attrName>
                                        </p:attrNameLst>
                                      </p:cBhvr>
                                      <p:tavLst>
                                        <p:tav tm="0">
                                          <p:val>
                                            <p:fltVal val="0"/>
                                          </p:val>
                                        </p:tav>
                                        <p:tav tm="100000">
                                          <p:val>
                                            <p:strVal val="#ppt_h"/>
                                          </p:val>
                                        </p:tav>
                                      </p:tavLst>
                                    </p:anim>
                                  </p:childTnLst>
                                </p:cTn>
                              </p:par>
                              <p:par>
                                <p:cTn id="142" presetID="23" presetClass="entr" presetSubtype="16" fill="hold" nodeType="withEffect">
                                  <p:stCondLst>
                                    <p:cond delay="0"/>
                                  </p:stCondLst>
                                  <p:childTnLst>
                                    <p:set>
                                      <p:cBhvr>
                                        <p:cTn id="143" dur="1" fill="hold">
                                          <p:stCondLst>
                                            <p:cond delay="0"/>
                                          </p:stCondLst>
                                        </p:cTn>
                                        <p:tgtEl>
                                          <p:spTgt spid="25">
                                            <p:txEl>
                                              <p:pRg st="0" end="0"/>
                                            </p:txEl>
                                          </p:spTgt>
                                        </p:tgtEl>
                                        <p:attrNameLst>
                                          <p:attrName>style.visibility</p:attrName>
                                        </p:attrNameLst>
                                      </p:cBhvr>
                                      <p:to>
                                        <p:strVal val="visible"/>
                                      </p:to>
                                    </p:set>
                                    <p:anim calcmode="lin" valueType="num">
                                      <p:cBhvr>
                                        <p:cTn id="144"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45" dur="500" fill="hold"/>
                                        <p:tgtEl>
                                          <p:spTgt spid="25">
                                            <p:txEl>
                                              <p:pRg st="0" end="0"/>
                                            </p:txEl>
                                          </p:spTgt>
                                        </p:tgtEl>
                                        <p:attrNameLst>
                                          <p:attrName>ppt_h</p:attrName>
                                        </p:attrNameLst>
                                      </p:cBhvr>
                                      <p:tavLst>
                                        <p:tav tm="0">
                                          <p:val>
                                            <p:fltVal val="0"/>
                                          </p:val>
                                        </p:tav>
                                        <p:tav tm="100000">
                                          <p:val>
                                            <p:strVal val="#ppt_h"/>
                                          </p:val>
                                        </p:tav>
                                      </p:tavLst>
                                    </p:anim>
                                  </p:childTnLst>
                                </p:cTn>
                              </p:par>
                              <p:par>
                                <p:cTn id="146" presetID="23" presetClass="entr" presetSubtype="16" fill="hold" nodeType="withEffect">
                                  <p:stCondLst>
                                    <p:cond delay="0"/>
                                  </p:stCondLst>
                                  <p:childTnLst>
                                    <p:set>
                                      <p:cBhvr>
                                        <p:cTn id="147" dur="1" fill="hold">
                                          <p:stCondLst>
                                            <p:cond delay="0"/>
                                          </p:stCondLst>
                                        </p:cTn>
                                        <p:tgtEl>
                                          <p:spTgt spid="24">
                                            <p:txEl>
                                              <p:pRg st="0" end="0"/>
                                            </p:txEl>
                                          </p:spTgt>
                                        </p:tgtEl>
                                        <p:attrNameLst>
                                          <p:attrName>style.visibility</p:attrName>
                                        </p:attrNameLst>
                                      </p:cBhvr>
                                      <p:to>
                                        <p:strVal val="visible"/>
                                      </p:to>
                                    </p:set>
                                    <p:anim calcmode="lin" valueType="num">
                                      <p:cBhvr>
                                        <p:cTn id="148"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49" dur="5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par>
                          <p:cTn id="150" fill="hold">
                            <p:stCondLst>
                              <p:cond delay="500"/>
                            </p:stCondLst>
                            <p:childTnLst>
                              <p:par>
                                <p:cTn id="151" presetID="9" presetClass="exit" presetSubtype="0" fill="hold" nodeType="afterEffect">
                                  <p:stCondLst>
                                    <p:cond delay="0"/>
                                  </p:stCondLst>
                                  <p:childTnLst>
                                    <p:animEffect transition="out" filter="dissolve">
                                      <p:cBhvr>
                                        <p:cTn id="152" dur="500"/>
                                        <p:tgtEl>
                                          <p:spTgt spid="49">
                                            <p:txEl>
                                              <p:pRg st="0" end="0"/>
                                            </p:txEl>
                                          </p:spTgt>
                                        </p:tgtEl>
                                      </p:cBhvr>
                                    </p:animEffect>
                                    <p:set>
                                      <p:cBhvr>
                                        <p:cTn id="153" dur="1" fill="hold">
                                          <p:stCondLst>
                                            <p:cond delay="499"/>
                                          </p:stCondLst>
                                        </p:cTn>
                                        <p:tgtEl>
                                          <p:spTgt spid="49">
                                            <p:txEl>
                                              <p:pRg st="0" end="0"/>
                                            </p:txEl>
                                          </p:spTgt>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54" restart="whenNotActive" fill="hold" evtFilter="cancelBubble" nodeType="interactiveSeq">
                <p:stCondLst>
                  <p:cond evt="onClick" delay="0">
                    <p:tgtEl>
                      <p:spTgt spid="42"/>
                    </p:tgtEl>
                  </p:cond>
                </p:stCondLst>
                <p:endSync evt="end" delay="0">
                  <p:rtn val="all"/>
                </p:endSync>
                <p:childTnLst>
                  <p:par>
                    <p:cTn id="155" fill="hold">
                      <p:stCondLst>
                        <p:cond delay="0"/>
                      </p:stCondLst>
                      <p:childTnLst>
                        <p:par>
                          <p:cTn id="156" fill="hold">
                            <p:stCondLst>
                              <p:cond delay="0"/>
                            </p:stCondLst>
                            <p:childTnLst>
                              <p:par>
                                <p:cTn id="157" presetID="6" presetClass="emph" presetSubtype="0" fill="hold" grpId="0" nodeType="clickEffect">
                                  <p:stCondLst>
                                    <p:cond delay="0"/>
                                  </p:stCondLst>
                                  <p:childTnLst>
                                    <p:animScale>
                                      <p:cBhvr>
                                        <p:cTn id="158" dur="2000" fill="hold"/>
                                        <p:tgtEl>
                                          <p:spTgt spid="42"/>
                                        </p:tgtEl>
                                      </p:cBhvr>
                                      <p:by x="150000" y="150000"/>
                                    </p:animScale>
                                  </p:childTnLst>
                                </p:cTn>
                              </p:par>
                              <p:par>
                                <p:cTn id="159" presetID="10" presetClass="entr" presetSubtype="0" fill="hold" nodeType="withEffect">
                                  <p:stCondLst>
                                    <p:cond delay="0"/>
                                  </p:stCondLst>
                                  <p:childTnLst>
                                    <p:set>
                                      <p:cBhvr>
                                        <p:cTn id="160" dur="1" fill="hold">
                                          <p:stCondLst>
                                            <p:cond delay="0"/>
                                          </p:stCondLst>
                                        </p:cTn>
                                        <p:tgtEl>
                                          <p:spTgt spid="50">
                                            <p:txEl>
                                              <p:pRg st="0" end="0"/>
                                            </p:txEl>
                                          </p:spTgt>
                                        </p:tgtEl>
                                        <p:attrNameLst>
                                          <p:attrName>style.visibility</p:attrName>
                                        </p:attrNameLst>
                                      </p:cBhvr>
                                      <p:to>
                                        <p:strVal val="visible"/>
                                      </p:to>
                                    </p:set>
                                    <p:animEffect transition="in" filter="fade">
                                      <p:cBhvr>
                                        <p:cTn id="161" dur="2000"/>
                                        <p:tgtEl>
                                          <p:spTgt spid="50">
                                            <p:txEl>
                                              <p:pRg st="0" end="0"/>
                                            </p:txEl>
                                          </p:spTgt>
                                        </p:tgtEl>
                                      </p:cBhvr>
                                    </p:animEffect>
                                  </p:childTnLst>
                                </p:cTn>
                              </p:par>
                            </p:childTnLst>
                          </p:cTn>
                        </p:par>
                      </p:childTnLst>
                    </p:cTn>
                  </p:par>
                </p:childTnLst>
              </p:cTn>
              <p:nextCondLst>
                <p:cond evt="onClick" delay="0">
                  <p:tgtEl>
                    <p:spTgt spid="42"/>
                  </p:tgtEl>
                </p:cond>
              </p:nextCondLst>
            </p:seq>
            <p:seq concurrent="1" nextAc="seek">
              <p:cTn id="162" restart="whenNotActive" fill="hold" evtFilter="cancelBubble" nodeType="interactiveSeq">
                <p:stCondLst>
                  <p:cond evt="onClick" delay="0">
                    <p:tgtEl>
                      <p:spTgt spid="7"/>
                    </p:tgtEl>
                  </p:cond>
                </p:stCondLst>
                <p:endSync evt="end" delay="0">
                  <p:rtn val="all"/>
                </p:endSync>
                <p:childTnLst>
                  <p:par>
                    <p:cTn id="163" fill="hold">
                      <p:stCondLst>
                        <p:cond delay="0"/>
                      </p:stCondLst>
                      <p:childTnLst>
                        <p:par>
                          <p:cTn id="164" fill="hold">
                            <p:stCondLst>
                              <p:cond delay="0"/>
                            </p:stCondLst>
                            <p:childTnLst>
                              <p:par>
                                <p:cTn id="165" presetID="23" presetClass="entr" presetSubtype="16" fill="hold" nodeType="clickEffect">
                                  <p:stCondLst>
                                    <p:cond delay="0"/>
                                  </p:stCondLst>
                                  <p:childTnLst>
                                    <p:set>
                                      <p:cBhvr>
                                        <p:cTn id="166" dur="1" fill="hold">
                                          <p:stCondLst>
                                            <p:cond delay="0"/>
                                          </p:stCondLst>
                                        </p:cTn>
                                        <p:tgtEl>
                                          <p:spTgt spid="7">
                                            <p:txEl>
                                              <p:pRg st="0" end="0"/>
                                            </p:txEl>
                                          </p:spTgt>
                                        </p:tgtEl>
                                        <p:attrNameLst>
                                          <p:attrName>style.visibility</p:attrName>
                                        </p:attrNameLst>
                                      </p:cBhvr>
                                      <p:to>
                                        <p:strVal val="visible"/>
                                      </p:to>
                                    </p:set>
                                    <p:anim calcmode="lin" valueType="num">
                                      <p:cBhvr>
                                        <p:cTn id="16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8" dur="500" fill="hold"/>
                                        <p:tgtEl>
                                          <p:spTgt spid="7">
                                            <p:txEl>
                                              <p:pRg st="0" end="0"/>
                                            </p:txEl>
                                          </p:spTgt>
                                        </p:tgtEl>
                                        <p:attrNameLst>
                                          <p:attrName>ppt_h</p:attrName>
                                        </p:attrNameLst>
                                      </p:cBhvr>
                                      <p:tavLst>
                                        <p:tav tm="0">
                                          <p:val>
                                            <p:fltVal val="0"/>
                                          </p:val>
                                        </p:tav>
                                        <p:tav tm="100000">
                                          <p:val>
                                            <p:strVal val="#ppt_h"/>
                                          </p:val>
                                        </p:tav>
                                      </p:tavLst>
                                    </p:anim>
                                  </p:childTnLst>
                                </p:cTn>
                              </p:par>
                              <p:par>
                                <p:cTn id="169" presetID="23" presetClass="entr" presetSubtype="16" fill="hold" nodeType="withEffect">
                                  <p:stCondLst>
                                    <p:cond delay="0"/>
                                  </p:stCondLst>
                                  <p:childTnLst>
                                    <p:set>
                                      <p:cBhvr>
                                        <p:cTn id="170" dur="1" fill="hold">
                                          <p:stCondLst>
                                            <p:cond delay="0"/>
                                          </p:stCondLst>
                                        </p:cTn>
                                        <p:tgtEl>
                                          <p:spTgt spid="12">
                                            <p:txEl>
                                              <p:pRg st="0" end="0"/>
                                            </p:txEl>
                                          </p:spTgt>
                                        </p:tgtEl>
                                        <p:attrNameLst>
                                          <p:attrName>style.visibility</p:attrName>
                                        </p:attrNameLst>
                                      </p:cBhvr>
                                      <p:to>
                                        <p:strVal val="visible"/>
                                      </p:to>
                                    </p:set>
                                    <p:anim calcmode="lin" valueType="num">
                                      <p:cBhvr>
                                        <p:cTn id="17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72" dur="500" fill="hold"/>
                                        <p:tgtEl>
                                          <p:spTgt spid="12">
                                            <p:txEl>
                                              <p:pRg st="0" end="0"/>
                                            </p:txEl>
                                          </p:spTgt>
                                        </p:tgtEl>
                                        <p:attrNameLst>
                                          <p:attrName>ppt_h</p:attrName>
                                        </p:attrNameLst>
                                      </p:cBhvr>
                                      <p:tavLst>
                                        <p:tav tm="0">
                                          <p:val>
                                            <p:fltVal val="0"/>
                                          </p:val>
                                        </p:tav>
                                        <p:tav tm="100000">
                                          <p:val>
                                            <p:strVal val="#ppt_h"/>
                                          </p:val>
                                        </p:tav>
                                      </p:tavLst>
                                    </p:anim>
                                  </p:childTnLst>
                                </p:cTn>
                              </p:par>
                              <p:par>
                                <p:cTn id="173" presetID="23" presetClass="entr" presetSubtype="16" fill="hold" nodeType="withEffect">
                                  <p:stCondLst>
                                    <p:cond delay="0"/>
                                  </p:stCondLst>
                                  <p:childTnLst>
                                    <p:set>
                                      <p:cBhvr>
                                        <p:cTn id="174" dur="1" fill="hold">
                                          <p:stCondLst>
                                            <p:cond delay="0"/>
                                          </p:stCondLst>
                                        </p:cTn>
                                        <p:tgtEl>
                                          <p:spTgt spid="13">
                                            <p:txEl>
                                              <p:pRg st="0" end="0"/>
                                            </p:txEl>
                                          </p:spTgt>
                                        </p:tgtEl>
                                        <p:attrNameLst>
                                          <p:attrName>style.visibility</p:attrName>
                                        </p:attrNameLst>
                                      </p:cBhvr>
                                      <p:to>
                                        <p:strVal val="visible"/>
                                      </p:to>
                                    </p:set>
                                    <p:anim calcmode="lin" valueType="num">
                                      <p:cBhvr>
                                        <p:cTn id="17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76" dur="500" fill="hold"/>
                                        <p:tgtEl>
                                          <p:spTgt spid="13">
                                            <p:txEl>
                                              <p:pRg st="0" end="0"/>
                                            </p:txEl>
                                          </p:spTgt>
                                        </p:tgtEl>
                                        <p:attrNameLst>
                                          <p:attrName>ppt_h</p:attrName>
                                        </p:attrNameLst>
                                      </p:cBhvr>
                                      <p:tavLst>
                                        <p:tav tm="0">
                                          <p:val>
                                            <p:fltVal val="0"/>
                                          </p:val>
                                        </p:tav>
                                        <p:tav tm="100000">
                                          <p:val>
                                            <p:strVal val="#ppt_h"/>
                                          </p:val>
                                        </p:tav>
                                      </p:tavLst>
                                    </p:anim>
                                  </p:childTnLst>
                                </p:cTn>
                              </p:par>
                              <p:par>
                                <p:cTn id="177" presetID="23" presetClass="entr" presetSubtype="16" fill="hold" nodeType="withEffect">
                                  <p:stCondLst>
                                    <p:cond delay="0"/>
                                  </p:stCondLst>
                                  <p:childTnLst>
                                    <p:set>
                                      <p:cBhvr>
                                        <p:cTn id="178" dur="1" fill="hold">
                                          <p:stCondLst>
                                            <p:cond delay="0"/>
                                          </p:stCondLst>
                                        </p:cTn>
                                        <p:tgtEl>
                                          <p:spTgt spid="27">
                                            <p:txEl>
                                              <p:pRg st="0" end="0"/>
                                            </p:txEl>
                                          </p:spTgt>
                                        </p:tgtEl>
                                        <p:attrNameLst>
                                          <p:attrName>style.visibility</p:attrName>
                                        </p:attrNameLst>
                                      </p:cBhvr>
                                      <p:to>
                                        <p:strVal val="visible"/>
                                      </p:to>
                                    </p:set>
                                    <p:anim calcmode="lin" valueType="num">
                                      <p:cBhvr>
                                        <p:cTn id="179"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80" dur="500" fill="hold"/>
                                        <p:tgtEl>
                                          <p:spTgt spid="27">
                                            <p:txEl>
                                              <p:pRg st="0" end="0"/>
                                            </p:txEl>
                                          </p:spTgt>
                                        </p:tgtEl>
                                        <p:attrNameLst>
                                          <p:attrName>ppt_h</p:attrName>
                                        </p:attrNameLst>
                                      </p:cBhvr>
                                      <p:tavLst>
                                        <p:tav tm="0">
                                          <p:val>
                                            <p:fltVal val="0"/>
                                          </p:val>
                                        </p:tav>
                                        <p:tav tm="100000">
                                          <p:val>
                                            <p:strVal val="#ppt_h"/>
                                          </p:val>
                                        </p:tav>
                                      </p:tavLst>
                                    </p:anim>
                                  </p:childTnLst>
                                </p:cTn>
                              </p:par>
                              <p:par>
                                <p:cTn id="181" presetID="23" presetClass="entr" presetSubtype="16" fill="hold" nodeType="withEffect">
                                  <p:stCondLst>
                                    <p:cond delay="0"/>
                                  </p:stCondLst>
                                  <p:childTnLst>
                                    <p:set>
                                      <p:cBhvr>
                                        <p:cTn id="182" dur="1" fill="hold">
                                          <p:stCondLst>
                                            <p:cond delay="0"/>
                                          </p:stCondLst>
                                        </p:cTn>
                                        <p:tgtEl>
                                          <p:spTgt spid="17">
                                            <p:txEl>
                                              <p:pRg st="0" end="0"/>
                                            </p:txEl>
                                          </p:spTgt>
                                        </p:tgtEl>
                                        <p:attrNameLst>
                                          <p:attrName>style.visibility</p:attrName>
                                        </p:attrNameLst>
                                      </p:cBhvr>
                                      <p:to>
                                        <p:strVal val="visible"/>
                                      </p:to>
                                    </p:set>
                                    <p:anim calcmode="lin" valueType="num">
                                      <p:cBhvr>
                                        <p:cTn id="18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84" dur="500" fill="hold"/>
                                        <p:tgtEl>
                                          <p:spTgt spid="17">
                                            <p:txEl>
                                              <p:pRg st="0" end="0"/>
                                            </p:txEl>
                                          </p:spTgt>
                                        </p:tgtEl>
                                        <p:attrNameLst>
                                          <p:attrName>ppt_h</p:attrName>
                                        </p:attrNameLst>
                                      </p:cBhvr>
                                      <p:tavLst>
                                        <p:tav tm="0">
                                          <p:val>
                                            <p:fltVal val="0"/>
                                          </p:val>
                                        </p:tav>
                                        <p:tav tm="100000">
                                          <p:val>
                                            <p:strVal val="#ppt_h"/>
                                          </p:val>
                                        </p:tav>
                                      </p:tavLst>
                                    </p:anim>
                                  </p:childTnLst>
                                </p:cTn>
                              </p:par>
                              <p:par>
                                <p:cTn id="185" presetID="23" presetClass="entr" presetSubtype="16" fill="hold" nodeType="withEffect">
                                  <p:stCondLst>
                                    <p:cond delay="0"/>
                                  </p:stCondLst>
                                  <p:childTnLst>
                                    <p:set>
                                      <p:cBhvr>
                                        <p:cTn id="186" dur="1" fill="hold">
                                          <p:stCondLst>
                                            <p:cond delay="0"/>
                                          </p:stCondLst>
                                        </p:cTn>
                                        <p:tgtEl>
                                          <p:spTgt spid="18">
                                            <p:txEl>
                                              <p:pRg st="0" end="0"/>
                                            </p:txEl>
                                          </p:spTgt>
                                        </p:tgtEl>
                                        <p:attrNameLst>
                                          <p:attrName>style.visibility</p:attrName>
                                        </p:attrNameLst>
                                      </p:cBhvr>
                                      <p:to>
                                        <p:strVal val="visible"/>
                                      </p:to>
                                    </p:set>
                                    <p:anim calcmode="lin" valueType="num">
                                      <p:cBhvr>
                                        <p:cTn id="18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18">
                                            <p:txEl>
                                              <p:pRg st="0" end="0"/>
                                            </p:txEl>
                                          </p:spTgt>
                                        </p:tgtEl>
                                        <p:attrNameLst>
                                          <p:attrName>ppt_h</p:attrName>
                                        </p:attrNameLst>
                                      </p:cBhvr>
                                      <p:tavLst>
                                        <p:tav tm="0">
                                          <p:val>
                                            <p:fltVal val="0"/>
                                          </p:val>
                                        </p:tav>
                                        <p:tav tm="100000">
                                          <p:val>
                                            <p:strVal val="#ppt_h"/>
                                          </p:val>
                                        </p:tav>
                                      </p:tavLst>
                                    </p:anim>
                                  </p:childTnLst>
                                </p:cTn>
                              </p:par>
                              <p:par>
                                <p:cTn id="189" presetID="23" presetClass="entr" presetSubtype="16" fill="hold" nodeType="withEffect">
                                  <p:stCondLst>
                                    <p:cond delay="0"/>
                                  </p:stCondLst>
                                  <p:childTnLst>
                                    <p:set>
                                      <p:cBhvr>
                                        <p:cTn id="190" dur="1" fill="hold">
                                          <p:stCondLst>
                                            <p:cond delay="0"/>
                                          </p:stCondLst>
                                        </p:cTn>
                                        <p:tgtEl>
                                          <p:spTgt spid="19">
                                            <p:txEl>
                                              <p:pRg st="0" end="0"/>
                                            </p:txEl>
                                          </p:spTgt>
                                        </p:tgtEl>
                                        <p:attrNameLst>
                                          <p:attrName>style.visibility</p:attrName>
                                        </p:attrNameLst>
                                      </p:cBhvr>
                                      <p:to>
                                        <p:strVal val="visible"/>
                                      </p:to>
                                    </p:set>
                                    <p:anim calcmode="lin" valueType="num">
                                      <p:cBhvr>
                                        <p:cTn id="191"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92" dur="500" fill="hold"/>
                                        <p:tgtEl>
                                          <p:spTgt spid="19">
                                            <p:txEl>
                                              <p:pRg st="0" end="0"/>
                                            </p:txEl>
                                          </p:spTgt>
                                        </p:tgtEl>
                                        <p:attrNameLst>
                                          <p:attrName>ppt_h</p:attrName>
                                        </p:attrNameLst>
                                      </p:cBhvr>
                                      <p:tavLst>
                                        <p:tav tm="0">
                                          <p:val>
                                            <p:fltVal val="0"/>
                                          </p:val>
                                        </p:tav>
                                        <p:tav tm="100000">
                                          <p:val>
                                            <p:strVal val="#ppt_h"/>
                                          </p:val>
                                        </p:tav>
                                      </p:tavLst>
                                    </p:anim>
                                  </p:childTnLst>
                                </p:cTn>
                              </p:par>
                            </p:childTnLst>
                          </p:cTn>
                        </p:par>
                        <p:par>
                          <p:cTn id="193" fill="hold">
                            <p:stCondLst>
                              <p:cond delay="500"/>
                            </p:stCondLst>
                            <p:childTnLst>
                              <p:par>
                                <p:cTn id="194" presetID="9" presetClass="exit" presetSubtype="0" fill="hold" nodeType="afterEffect">
                                  <p:stCondLst>
                                    <p:cond delay="0"/>
                                  </p:stCondLst>
                                  <p:childTnLst>
                                    <p:animEffect transition="out" filter="dissolve">
                                      <p:cBhvr>
                                        <p:cTn id="195" dur="500"/>
                                        <p:tgtEl>
                                          <p:spTgt spid="50">
                                            <p:txEl>
                                              <p:pRg st="0" end="0"/>
                                            </p:txEl>
                                          </p:spTgt>
                                        </p:tgtEl>
                                      </p:cBhvr>
                                    </p:animEffect>
                                    <p:set>
                                      <p:cBhvr>
                                        <p:cTn id="196" dur="1" fill="hold">
                                          <p:stCondLst>
                                            <p:cond delay="499"/>
                                          </p:stCondLst>
                                        </p:cTn>
                                        <p:tgtEl>
                                          <p:spTgt spid="50">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7" restart="whenNotActive" fill="hold" evtFilter="cancelBubble" nodeType="interactiveSeq">
                <p:stCondLst>
                  <p:cond evt="onClick" delay="0">
                    <p:tgtEl>
                      <p:spTgt spid="43"/>
                    </p:tgtEl>
                  </p:cond>
                </p:stCondLst>
                <p:endSync evt="end" delay="0">
                  <p:rtn val="all"/>
                </p:endSync>
                <p:childTnLst>
                  <p:par>
                    <p:cTn id="198" fill="hold">
                      <p:stCondLst>
                        <p:cond delay="0"/>
                      </p:stCondLst>
                      <p:childTnLst>
                        <p:par>
                          <p:cTn id="199" fill="hold">
                            <p:stCondLst>
                              <p:cond delay="0"/>
                            </p:stCondLst>
                            <p:childTnLst>
                              <p:par>
                                <p:cTn id="200" presetID="6" presetClass="emph" presetSubtype="0" fill="hold" grpId="0" nodeType="clickEffect">
                                  <p:stCondLst>
                                    <p:cond delay="0"/>
                                  </p:stCondLst>
                                  <p:childTnLst>
                                    <p:animScale>
                                      <p:cBhvr>
                                        <p:cTn id="201" dur="2000" fill="hold"/>
                                        <p:tgtEl>
                                          <p:spTgt spid="43"/>
                                        </p:tgtEl>
                                      </p:cBhvr>
                                      <p:by x="150000" y="150000"/>
                                    </p:animScale>
                                  </p:childTnLst>
                                </p:cTn>
                              </p:par>
                              <p:par>
                                <p:cTn id="202" presetID="10" presetClass="entr" presetSubtype="0" fill="hold" nodeType="withEffect">
                                  <p:stCondLst>
                                    <p:cond delay="0"/>
                                  </p:stCondLst>
                                  <p:childTnLst>
                                    <p:set>
                                      <p:cBhvr>
                                        <p:cTn id="203" dur="1" fill="hold">
                                          <p:stCondLst>
                                            <p:cond delay="0"/>
                                          </p:stCondLst>
                                        </p:cTn>
                                        <p:tgtEl>
                                          <p:spTgt spid="51">
                                            <p:txEl>
                                              <p:pRg st="0" end="0"/>
                                            </p:txEl>
                                          </p:spTgt>
                                        </p:tgtEl>
                                        <p:attrNameLst>
                                          <p:attrName>style.visibility</p:attrName>
                                        </p:attrNameLst>
                                      </p:cBhvr>
                                      <p:to>
                                        <p:strVal val="visible"/>
                                      </p:to>
                                    </p:set>
                                    <p:animEffect transition="in" filter="fade">
                                      <p:cBhvr>
                                        <p:cTn id="204" dur="2000"/>
                                        <p:tgtEl>
                                          <p:spTgt spid="51">
                                            <p:txEl>
                                              <p:pRg st="0" end="0"/>
                                            </p:txEl>
                                          </p:spTgt>
                                        </p:tgtEl>
                                      </p:cBhvr>
                                    </p:animEffect>
                                  </p:childTnLst>
                                </p:cTn>
                              </p:par>
                            </p:childTnLst>
                          </p:cTn>
                        </p:par>
                      </p:childTnLst>
                    </p:cTn>
                  </p:par>
                </p:childTnLst>
              </p:cTn>
              <p:nextCondLst>
                <p:cond evt="onClick" delay="0">
                  <p:tgtEl>
                    <p:spTgt spid="43"/>
                  </p:tgtEl>
                </p:cond>
              </p:nextCondLst>
            </p:seq>
            <p:seq concurrent="1" nextAc="seek">
              <p:cTn id="205" restart="whenNotActive" fill="hold" evtFilter="cancelBubble" nodeType="interactiveSeq">
                <p:stCondLst>
                  <p:cond evt="onClick" delay="0">
                    <p:tgtEl>
                      <p:spTgt spid="11"/>
                    </p:tgtEl>
                  </p:cond>
                </p:stCondLst>
                <p:endSync evt="end" delay="0">
                  <p:rtn val="all"/>
                </p:endSync>
                <p:childTnLst>
                  <p:par>
                    <p:cTn id="206" fill="hold">
                      <p:stCondLst>
                        <p:cond delay="0"/>
                      </p:stCondLst>
                      <p:childTnLst>
                        <p:par>
                          <p:cTn id="207" fill="hold">
                            <p:stCondLst>
                              <p:cond delay="0"/>
                            </p:stCondLst>
                            <p:childTnLst>
                              <p:par>
                                <p:cTn id="208" presetID="23" presetClass="entr" presetSubtype="16" fill="hold" nodeType="clickEffect">
                                  <p:stCondLst>
                                    <p:cond delay="0"/>
                                  </p:stCondLst>
                                  <p:childTnLst>
                                    <p:set>
                                      <p:cBhvr>
                                        <p:cTn id="209" dur="1" fill="hold">
                                          <p:stCondLst>
                                            <p:cond delay="0"/>
                                          </p:stCondLst>
                                        </p:cTn>
                                        <p:tgtEl>
                                          <p:spTgt spid="11">
                                            <p:txEl>
                                              <p:pRg st="0" end="0"/>
                                            </p:txEl>
                                          </p:spTgt>
                                        </p:tgtEl>
                                        <p:attrNameLst>
                                          <p:attrName>style.visibility</p:attrName>
                                        </p:attrNameLst>
                                      </p:cBhvr>
                                      <p:to>
                                        <p:strVal val="visible"/>
                                      </p:to>
                                    </p:set>
                                    <p:anim calcmode="lin" valueType="num">
                                      <p:cBhvr>
                                        <p:cTn id="21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11" dur="500" fill="hold"/>
                                        <p:tgtEl>
                                          <p:spTgt spid="11">
                                            <p:txEl>
                                              <p:pRg st="0" end="0"/>
                                            </p:txEl>
                                          </p:spTgt>
                                        </p:tgtEl>
                                        <p:attrNameLst>
                                          <p:attrName>ppt_h</p:attrName>
                                        </p:attrNameLst>
                                      </p:cBhvr>
                                      <p:tavLst>
                                        <p:tav tm="0">
                                          <p:val>
                                            <p:fltVal val="0"/>
                                          </p:val>
                                        </p:tav>
                                        <p:tav tm="100000">
                                          <p:val>
                                            <p:strVal val="#ppt_h"/>
                                          </p:val>
                                        </p:tav>
                                      </p:tavLst>
                                    </p:anim>
                                  </p:childTnLst>
                                </p:cTn>
                              </p:par>
                              <p:par>
                                <p:cTn id="212" presetID="23" presetClass="entr" presetSubtype="16" fill="hold" nodeType="withEffect">
                                  <p:stCondLst>
                                    <p:cond delay="0"/>
                                  </p:stCondLst>
                                  <p:childTnLst>
                                    <p:set>
                                      <p:cBhvr>
                                        <p:cTn id="213" dur="1" fill="hold">
                                          <p:stCondLst>
                                            <p:cond delay="0"/>
                                          </p:stCondLst>
                                        </p:cTn>
                                        <p:tgtEl>
                                          <p:spTgt spid="16">
                                            <p:txEl>
                                              <p:pRg st="0" end="0"/>
                                            </p:txEl>
                                          </p:spTgt>
                                        </p:tgtEl>
                                        <p:attrNameLst>
                                          <p:attrName>style.visibility</p:attrName>
                                        </p:attrNameLst>
                                      </p:cBhvr>
                                      <p:to>
                                        <p:strVal val="visible"/>
                                      </p:to>
                                    </p:set>
                                    <p:anim calcmode="lin" valueType="num">
                                      <p:cBhvr>
                                        <p:cTn id="21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15" dur="500" fill="hold"/>
                                        <p:tgtEl>
                                          <p:spTgt spid="16">
                                            <p:txEl>
                                              <p:pRg st="0" end="0"/>
                                            </p:txEl>
                                          </p:spTgt>
                                        </p:tgtEl>
                                        <p:attrNameLst>
                                          <p:attrName>ppt_h</p:attrName>
                                        </p:attrNameLst>
                                      </p:cBhvr>
                                      <p:tavLst>
                                        <p:tav tm="0">
                                          <p:val>
                                            <p:fltVal val="0"/>
                                          </p:val>
                                        </p:tav>
                                        <p:tav tm="100000">
                                          <p:val>
                                            <p:strVal val="#ppt_h"/>
                                          </p:val>
                                        </p:tav>
                                      </p:tavLst>
                                    </p:anim>
                                  </p:childTnLst>
                                </p:cTn>
                              </p:par>
                              <p:par>
                                <p:cTn id="216" presetID="23" presetClass="entr" presetSubtype="16" fill="hold" nodeType="withEffect">
                                  <p:stCondLst>
                                    <p:cond delay="0"/>
                                  </p:stCondLst>
                                  <p:childTnLst>
                                    <p:set>
                                      <p:cBhvr>
                                        <p:cTn id="217" dur="1" fill="hold">
                                          <p:stCondLst>
                                            <p:cond delay="0"/>
                                          </p:stCondLst>
                                        </p:cTn>
                                        <p:tgtEl>
                                          <p:spTgt spid="14">
                                            <p:txEl>
                                              <p:pRg st="0" end="0"/>
                                            </p:txEl>
                                          </p:spTgt>
                                        </p:tgtEl>
                                        <p:attrNameLst>
                                          <p:attrName>style.visibility</p:attrName>
                                        </p:attrNameLst>
                                      </p:cBhvr>
                                      <p:to>
                                        <p:strVal val="visible"/>
                                      </p:to>
                                    </p:set>
                                    <p:anim calcmode="lin" valueType="num">
                                      <p:cBhvr>
                                        <p:cTn id="21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19" dur="500" fill="hold"/>
                                        <p:tgtEl>
                                          <p:spTgt spid="14">
                                            <p:txEl>
                                              <p:pRg st="0" end="0"/>
                                            </p:txEl>
                                          </p:spTgt>
                                        </p:tgtEl>
                                        <p:attrNameLst>
                                          <p:attrName>ppt_h</p:attrName>
                                        </p:attrNameLst>
                                      </p:cBhvr>
                                      <p:tavLst>
                                        <p:tav tm="0">
                                          <p:val>
                                            <p:fltVal val="0"/>
                                          </p:val>
                                        </p:tav>
                                        <p:tav tm="100000">
                                          <p:val>
                                            <p:strVal val="#ppt_h"/>
                                          </p:val>
                                        </p:tav>
                                      </p:tavLst>
                                    </p:anim>
                                  </p:childTnLst>
                                </p:cTn>
                              </p:par>
                              <p:par>
                                <p:cTn id="220" presetID="23" presetClass="entr" presetSubtype="16" fill="hold" nodeType="withEffect">
                                  <p:stCondLst>
                                    <p:cond delay="0"/>
                                  </p:stCondLst>
                                  <p:childTnLst>
                                    <p:set>
                                      <p:cBhvr>
                                        <p:cTn id="221" dur="1" fill="hold">
                                          <p:stCondLst>
                                            <p:cond delay="0"/>
                                          </p:stCondLst>
                                        </p:cTn>
                                        <p:tgtEl>
                                          <p:spTgt spid="28">
                                            <p:txEl>
                                              <p:pRg st="0" end="0"/>
                                            </p:txEl>
                                          </p:spTgt>
                                        </p:tgtEl>
                                        <p:attrNameLst>
                                          <p:attrName>style.visibility</p:attrName>
                                        </p:attrNameLst>
                                      </p:cBhvr>
                                      <p:to>
                                        <p:strVal val="visible"/>
                                      </p:to>
                                    </p:set>
                                    <p:anim calcmode="lin" valueType="num">
                                      <p:cBhvr>
                                        <p:cTn id="222"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23" dur="500" fill="hold"/>
                                        <p:tgtEl>
                                          <p:spTgt spid="28">
                                            <p:txEl>
                                              <p:pRg st="0" end="0"/>
                                            </p:txEl>
                                          </p:spTgt>
                                        </p:tgtEl>
                                        <p:attrNameLst>
                                          <p:attrName>ppt_h</p:attrName>
                                        </p:attrNameLst>
                                      </p:cBhvr>
                                      <p:tavLst>
                                        <p:tav tm="0">
                                          <p:val>
                                            <p:fltVal val="0"/>
                                          </p:val>
                                        </p:tav>
                                        <p:tav tm="100000">
                                          <p:val>
                                            <p:strVal val="#ppt_h"/>
                                          </p:val>
                                        </p:tav>
                                      </p:tavLst>
                                    </p:anim>
                                  </p:childTnLst>
                                </p:cTn>
                              </p:par>
                              <p:par>
                                <p:cTn id="224" presetID="23" presetClass="entr" presetSubtype="16" fill="hold" nodeType="withEffect">
                                  <p:stCondLst>
                                    <p:cond delay="0"/>
                                  </p:stCondLst>
                                  <p:childTnLst>
                                    <p:set>
                                      <p:cBhvr>
                                        <p:cTn id="225" dur="1" fill="hold">
                                          <p:stCondLst>
                                            <p:cond delay="0"/>
                                          </p:stCondLst>
                                        </p:cTn>
                                        <p:tgtEl>
                                          <p:spTgt spid="15">
                                            <p:txEl>
                                              <p:pRg st="0" end="0"/>
                                            </p:txEl>
                                          </p:spTgt>
                                        </p:tgtEl>
                                        <p:attrNameLst>
                                          <p:attrName>style.visibility</p:attrName>
                                        </p:attrNameLst>
                                      </p:cBhvr>
                                      <p:to>
                                        <p:strVal val="visible"/>
                                      </p:to>
                                    </p:set>
                                    <p:anim calcmode="lin" valueType="num">
                                      <p:cBhvr>
                                        <p:cTn id="226"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27" dur="500" fill="hold"/>
                                        <p:tgtEl>
                                          <p:spTgt spid="15">
                                            <p:txEl>
                                              <p:pRg st="0" end="0"/>
                                            </p:txEl>
                                          </p:spTgt>
                                        </p:tgtEl>
                                        <p:attrNameLst>
                                          <p:attrName>ppt_h</p:attrName>
                                        </p:attrNameLst>
                                      </p:cBhvr>
                                      <p:tavLst>
                                        <p:tav tm="0">
                                          <p:val>
                                            <p:fltVal val="0"/>
                                          </p:val>
                                        </p:tav>
                                        <p:tav tm="100000">
                                          <p:val>
                                            <p:strVal val="#ppt_h"/>
                                          </p:val>
                                        </p:tav>
                                      </p:tavLst>
                                    </p:anim>
                                  </p:childTnLst>
                                </p:cTn>
                              </p:par>
                              <p:par>
                                <p:cTn id="228" presetID="23" presetClass="entr" presetSubtype="16" fill="hold" nodeType="withEffect">
                                  <p:stCondLst>
                                    <p:cond delay="0"/>
                                  </p:stCondLst>
                                  <p:childTnLst>
                                    <p:set>
                                      <p:cBhvr>
                                        <p:cTn id="229" dur="1" fill="hold">
                                          <p:stCondLst>
                                            <p:cond delay="0"/>
                                          </p:stCondLst>
                                        </p:cTn>
                                        <p:tgtEl>
                                          <p:spTgt spid="20">
                                            <p:txEl>
                                              <p:pRg st="0" end="0"/>
                                            </p:txEl>
                                          </p:spTgt>
                                        </p:tgtEl>
                                        <p:attrNameLst>
                                          <p:attrName>style.visibility</p:attrName>
                                        </p:attrNameLst>
                                      </p:cBhvr>
                                      <p:to>
                                        <p:strVal val="visible"/>
                                      </p:to>
                                    </p:set>
                                    <p:anim calcmode="lin" valueType="num">
                                      <p:cBhvr>
                                        <p:cTn id="230"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31" dur="500" fill="hold"/>
                                        <p:tgtEl>
                                          <p:spTgt spid="20">
                                            <p:txEl>
                                              <p:pRg st="0" end="0"/>
                                            </p:txEl>
                                          </p:spTgt>
                                        </p:tgtEl>
                                        <p:attrNameLst>
                                          <p:attrName>ppt_h</p:attrName>
                                        </p:attrNameLst>
                                      </p:cBhvr>
                                      <p:tavLst>
                                        <p:tav tm="0">
                                          <p:val>
                                            <p:fltVal val="0"/>
                                          </p:val>
                                        </p:tav>
                                        <p:tav tm="100000">
                                          <p:val>
                                            <p:strVal val="#ppt_h"/>
                                          </p:val>
                                        </p:tav>
                                      </p:tavLst>
                                    </p:anim>
                                  </p:childTnLst>
                                </p:cTn>
                              </p:par>
                              <p:par>
                                <p:cTn id="232" presetID="23" presetClass="entr" presetSubtype="16" fill="hold" nodeType="withEffect">
                                  <p:stCondLst>
                                    <p:cond delay="0"/>
                                  </p:stCondLst>
                                  <p:childTnLst>
                                    <p:set>
                                      <p:cBhvr>
                                        <p:cTn id="233" dur="1" fill="hold">
                                          <p:stCondLst>
                                            <p:cond delay="0"/>
                                          </p:stCondLst>
                                        </p:cTn>
                                        <p:tgtEl>
                                          <p:spTgt spid="26">
                                            <p:txEl>
                                              <p:pRg st="0" end="0"/>
                                            </p:txEl>
                                          </p:spTgt>
                                        </p:tgtEl>
                                        <p:attrNameLst>
                                          <p:attrName>style.visibility</p:attrName>
                                        </p:attrNameLst>
                                      </p:cBhvr>
                                      <p:to>
                                        <p:strVal val="visible"/>
                                      </p:to>
                                    </p:set>
                                    <p:anim calcmode="lin" valueType="num">
                                      <p:cBhvr>
                                        <p:cTn id="2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35"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par>
                          <p:cTn id="236" fill="hold">
                            <p:stCondLst>
                              <p:cond delay="500"/>
                            </p:stCondLst>
                            <p:childTnLst>
                              <p:par>
                                <p:cTn id="237" presetID="9" presetClass="exit" presetSubtype="0" fill="hold" nodeType="afterEffect">
                                  <p:stCondLst>
                                    <p:cond delay="0"/>
                                  </p:stCondLst>
                                  <p:childTnLst>
                                    <p:animEffect transition="out" filter="dissolve">
                                      <p:cBhvr>
                                        <p:cTn id="238" dur="500"/>
                                        <p:tgtEl>
                                          <p:spTgt spid="51">
                                            <p:txEl>
                                              <p:pRg st="0" end="0"/>
                                            </p:txEl>
                                          </p:spTgt>
                                        </p:tgtEl>
                                      </p:cBhvr>
                                    </p:animEffect>
                                    <p:set>
                                      <p:cBhvr>
                                        <p:cTn id="239" dur="1" fill="hold">
                                          <p:stCondLst>
                                            <p:cond delay="499"/>
                                          </p:stCondLst>
                                        </p:cTn>
                                        <p:tgtEl>
                                          <p:spTgt spid="5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38" grpId="0" animBg="1"/>
      <p:bldP spid="39" grpId="0" animBg="1"/>
      <p:bldP spid="40" grpId="0" animBg="1"/>
      <p:bldP spid="41" grpId="0" animBg="1"/>
      <p:bldP spid="42" grpId="0" animBg="1"/>
      <p:bldP spid="43" grpId="0" animBg="1"/>
      <p:bldP spid="4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1357298"/>
            <a:ext cx="8715404" cy="5286412"/>
          </a:xfrm>
        </p:spPr>
        <p:txBody>
          <a:bodyPr/>
          <a:lstStyle/>
          <a:p>
            <a:pPr algn="l"/>
            <a:r>
              <a:rPr lang="ru-RU" sz="1800" dirty="0" smtClean="0"/>
              <a:t/>
            </a:r>
            <a:br>
              <a:rPr lang="ru-RU" sz="1800" dirty="0" smtClean="0"/>
            </a:br>
            <a:r>
              <a:rPr lang="ru-RU" sz="4000" dirty="0" smtClean="0">
                <a:latin typeface="Times New Roman" pitchFamily="18" charset="0"/>
                <a:cs typeface="Times New Roman" pitchFamily="18" charset="0"/>
              </a:rPr>
              <a:t>Ассирия находилась в (1...) течении реки (2...).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Почва Ассирии каменистая, богата залежами (3.. .).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В (4...) веке до н. э. армия Ассирии стала самой </a:t>
            </a:r>
            <a:r>
              <a:rPr lang="ru-RU" sz="4000" dirty="0" smtClean="0">
                <a:latin typeface="Times New Roman" pitchFamily="18" charset="0"/>
                <a:cs typeface="Times New Roman" pitchFamily="18" charset="0"/>
              </a:rPr>
              <a:t>сильной </a:t>
            </a:r>
            <a:r>
              <a:rPr lang="ru-RU" sz="4000" dirty="0" smtClean="0">
                <a:latin typeface="Times New Roman" pitchFamily="18" charset="0"/>
                <a:cs typeface="Times New Roman" pitchFamily="18" charset="0"/>
              </a:rPr>
              <a:t>в мире.</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(2...) (1...) (3.. .) (4...) </a:t>
            </a:r>
            <a:br>
              <a:rPr lang="ru-RU" sz="4000" dirty="0" smtClean="0">
                <a:latin typeface="Times New Roman" pitchFamily="18" charset="0"/>
                <a:cs typeface="Times New Roman" pitchFamily="18" charset="0"/>
              </a:rPr>
            </a:br>
            <a:r>
              <a:rPr lang="ru-RU" sz="4000" i="1" dirty="0" smtClean="0">
                <a:latin typeface="Times New Roman" pitchFamily="18" charset="0"/>
                <a:cs typeface="Times New Roman" pitchFamily="18" charset="0"/>
              </a:rPr>
              <a:t>(Тигр, верхнем, железа, восьмом).</a:t>
            </a:r>
            <a:r>
              <a:rPr lang="ru-RU" sz="1800" dirty="0" smtClean="0"/>
              <a:t/>
            </a:r>
            <a:br>
              <a:rPr lang="ru-RU" sz="1800" dirty="0" smtClean="0"/>
            </a:br>
            <a:r>
              <a:rPr lang="ru-RU" sz="1800" b="1" dirty="0" smtClean="0"/>
              <a:t> </a:t>
            </a:r>
            <a:endParaRPr lang="ru-RU" dirty="0"/>
          </a:p>
        </p:txBody>
      </p:sp>
      <p:sp>
        <p:nvSpPr>
          <p:cNvPr id="5" name="Прямоугольник 4"/>
          <p:cNvSpPr/>
          <p:nvPr/>
        </p:nvSpPr>
        <p:spPr>
          <a:xfrm>
            <a:off x="428596" y="-1"/>
            <a:ext cx="8001056" cy="1200329"/>
          </a:xfrm>
          <a:prstGeom prst="rect">
            <a:avLst/>
          </a:prstGeom>
        </p:spPr>
        <p:txBody>
          <a:bodyPr wrap="square">
            <a:spAutoFit/>
          </a:bodyPr>
          <a:lstStyle/>
          <a:p>
            <a:pPr fontAlgn="base">
              <a:spcBef>
                <a:spcPct val="0"/>
              </a:spcBef>
              <a:spcAft>
                <a:spcPct val="0"/>
              </a:spcAft>
            </a:pPr>
            <a:r>
              <a:rPr lang="ru-RU" sz="3600" dirty="0">
                <a:solidFill>
                  <a:prstClr val="black"/>
                </a:solidFill>
                <a:latin typeface="Times New Roman" pitchFamily="18" charset="0"/>
                <a:cs typeface="Times New Roman" pitchFamily="18" charset="0"/>
              </a:rPr>
              <a:t>Заполните пропуски в предложениях, </a:t>
            </a:r>
            <a:br>
              <a:rPr lang="ru-RU" sz="3600" dirty="0">
                <a:solidFill>
                  <a:prstClr val="black"/>
                </a:solidFill>
                <a:latin typeface="Times New Roman" pitchFamily="18" charset="0"/>
                <a:cs typeface="Times New Roman" pitchFamily="18" charset="0"/>
              </a:rPr>
            </a:br>
            <a:r>
              <a:rPr lang="ru-RU" sz="3600" dirty="0">
                <a:solidFill>
                  <a:prstClr val="black"/>
                </a:solidFill>
                <a:latin typeface="Times New Roman" pitchFamily="18" charset="0"/>
                <a:cs typeface="Times New Roman" pitchFamily="18" charset="0"/>
              </a:rPr>
              <a:t>используя предложенные ниже слова.</a:t>
            </a:r>
            <a:endParaRPr lang="ru-RU" dirty="0">
              <a:solidFill>
                <a:prstClr val="black"/>
              </a:solidFill>
              <a:latin typeface="Arial" charset="0"/>
            </a:endParaRPr>
          </a:p>
        </p:txBody>
      </p:sp>
    </p:spTree>
    <p:extLst>
      <p:ext uri="{BB962C8B-B14F-4D97-AF65-F5344CB8AC3E}">
        <p14:creationId xmlns:p14="http://schemas.microsoft.com/office/powerpoint/2010/main" val="2184092952"/>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lstStyle/>
          <a:p>
            <a:pPr algn="l"/>
            <a:r>
              <a:rPr lang="ru-RU" sz="4000" dirty="0" smtClean="0">
                <a:latin typeface="Times New Roman" pitchFamily="18" charset="0"/>
                <a:cs typeface="Times New Roman" pitchFamily="18" charset="0"/>
              </a:rPr>
              <a:t>Ассирийская армия использовала оружие, изготовленное из (1</a:t>
            </a:r>
            <a:r>
              <a:rPr lang="ru-RU" sz="4000" b="1" dirty="0" smtClean="0">
                <a:latin typeface="Times New Roman" pitchFamily="18" charset="0"/>
                <a:cs typeface="Times New Roman" pitchFamily="18" charset="0"/>
              </a:rPr>
              <a:t>...). </a:t>
            </a:r>
            <a:r>
              <a:rPr lang="ru-RU" sz="4000" dirty="0" smtClean="0">
                <a:latin typeface="Times New Roman" pitchFamily="18" charset="0"/>
                <a:cs typeface="Times New Roman" pitchFamily="18" charset="0"/>
              </a:rPr>
              <a:t>Ассирийцы впервые применили для штурма крепостей</a:t>
            </a:r>
            <a:r>
              <a:rPr lang="ru-RU" sz="4000" b="1" dirty="0" smtClean="0">
                <a:latin typeface="Times New Roman" pitchFamily="18" charset="0"/>
                <a:cs typeface="Times New Roman" pitchFamily="18" charset="0"/>
              </a:rPr>
              <a:t> (2...)</a:t>
            </a:r>
            <a:r>
              <a:rPr lang="ru-RU" sz="4000" dirty="0" smtClean="0">
                <a:latin typeface="Times New Roman" pitchFamily="18" charset="0"/>
                <a:cs typeface="Times New Roman" pitchFamily="18" charset="0"/>
              </a:rPr>
              <a:t>, для переправы через </a:t>
            </a:r>
            <a:r>
              <a:rPr lang="ru-RU" sz="4000" smtClean="0">
                <a:latin typeface="Times New Roman" pitchFamily="18" charset="0"/>
                <a:cs typeface="Times New Roman" pitchFamily="18" charset="0"/>
              </a:rPr>
              <a:t>реку </a:t>
            </a:r>
            <a:r>
              <a:rPr lang="ru-RU" sz="4000" smtClean="0">
                <a:latin typeface="Times New Roman" pitchFamily="18" charset="0"/>
                <a:cs typeface="Times New Roman" pitchFamily="18" charset="0"/>
              </a:rPr>
              <a:t>использовали </a:t>
            </a:r>
            <a:r>
              <a:rPr lang="ru-RU" sz="4000" b="1" smtClean="0">
                <a:latin typeface="Times New Roman" pitchFamily="18" charset="0"/>
                <a:cs typeface="Times New Roman" pitchFamily="18" charset="0"/>
              </a:rPr>
              <a:t>(3</a:t>
            </a:r>
            <a:r>
              <a:rPr lang="ru-RU" sz="4000" dirty="0" smtClean="0">
                <a:latin typeface="Times New Roman" pitchFamily="18" charset="0"/>
                <a:cs typeface="Times New Roman" pitchFamily="18" charset="0"/>
              </a:rPr>
              <a:t>...). Столица Ассирии (4...) была самым богатым городом.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(2...)        </a:t>
            </a:r>
            <a:r>
              <a:rPr lang="ru-RU" sz="2800" dirty="0" smtClean="0">
                <a:latin typeface="Times New Roman" pitchFamily="18" charset="0"/>
                <a:cs typeface="Times New Roman" pitchFamily="18" charset="0"/>
              </a:rPr>
              <a:t>(1</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(4...)                  </a:t>
            </a:r>
            <a:r>
              <a:rPr lang="ru-RU" sz="2800" b="1" dirty="0" smtClean="0">
                <a:latin typeface="Times New Roman" pitchFamily="18" charset="0"/>
                <a:cs typeface="Times New Roman" pitchFamily="18" charset="0"/>
              </a:rPr>
              <a:t>(3</a:t>
            </a:r>
            <a:r>
              <a:rPr lang="ru-RU" sz="2800" dirty="0" smtClean="0">
                <a:latin typeface="Times New Roman" pitchFamily="18" charset="0"/>
                <a:cs typeface="Times New Roman" pitchFamily="18" charset="0"/>
              </a:rPr>
              <a:t>...) </a:t>
            </a:r>
            <a:r>
              <a:rPr lang="ru-RU" sz="2000" dirty="0" smtClean="0"/>
              <a:t/>
            </a:r>
            <a:br>
              <a:rPr lang="ru-RU" sz="2000" dirty="0" smtClean="0"/>
            </a:br>
            <a:r>
              <a:rPr lang="ru-RU" sz="3200" i="1" dirty="0" smtClean="0">
                <a:latin typeface="Times New Roman" pitchFamily="18" charset="0"/>
                <a:cs typeface="Times New Roman" pitchFamily="18" charset="0"/>
              </a:rPr>
              <a:t>(таран, железа, Ниневия, кожаные мешки).</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4264949989"/>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6284606" cy="3170099"/>
          </a:xfrm>
          <a:prstGeom prst="rect">
            <a:avLst/>
          </a:prstGeom>
          <a:noFill/>
        </p:spPr>
        <p:txBody>
          <a:bodyPr wrap="none" rtlCol="0">
            <a:spAutoFit/>
          </a:bodyPr>
          <a:lstStyle/>
          <a:p>
            <a:r>
              <a:rPr lang="ru-RU" sz="4000" dirty="0" smtClean="0">
                <a:solidFill>
                  <a:schemeClr val="accent5">
                    <a:lumMod val="50000"/>
                  </a:schemeClr>
                </a:solidFill>
              </a:rPr>
              <a:t>На уроке я …..</a:t>
            </a:r>
          </a:p>
          <a:p>
            <a:r>
              <a:rPr lang="ru-RU" sz="4000" dirty="0" smtClean="0">
                <a:solidFill>
                  <a:schemeClr val="accent5">
                    <a:lumMod val="50000"/>
                  </a:schemeClr>
                </a:solidFill>
              </a:rPr>
              <a:t>Мне стало понятно ….</a:t>
            </a:r>
          </a:p>
          <a:p>
            <a:r>
              <a:rPr lang="ru-RU" sz="4000" dirty="0" smtClean="0">
                <a:solidFill>
                  <a:schemeClr val="accent5">
                    <a:lumMod val="50000"/>
                  </a:schemeClr>
                </a:solidFill>
              </a:rPr>
              <a:t>Было трудно, но….</a:t>
            </a:r>
          </a:p>
          <a:p>
            <a:r>
              <a:rPr lang="ru-RU" sz="4000" dirty="0" smtClean="0">
                <a:solidFill>
                  <a:schemeClr val="accent5">
                    <a:lumMod val="50000"/>
                  </a:schemeClr>
                </a:solidFill>
              </a:rPr>
              <a:t>Урок заставил задуматься …</a:t>
            </a:r>
          </a:p>
          <a:p>
            <a:r>
              <a:rPr lang="ru-RU" sz="4000" dirty="0" smtClean="0">
                <a:solidFill>
                  <a:schemeClr val="accent5">
                    <a:lumMod val="50000"/>
                  </a:schemeClr>
                </a:solidFill>
              </a:rPr>
              <a:t>Еще хочу сказать …</a:t>
            </a:r>
            <a:endParaRPr lang="ru-RU" sz="4000" dirty="0">
              <a:solidFill>
                <a:schemeClr val="accent5">
                  <a:lumMod val="50000"/>
                </a:schemeClr>
              </a:solidFill>
            </a:endParaRPr>
          </a:p>
        </p:txBody>
      </p:sp>
    </p:spTree>
    <p:extLst>
      <p:ext uri="{BB962C8B-B14F-4D97-AF65-F5344CB8AC3E}">
        <p14:creationId xmlns:p14="http://schemas.microsoft.com/office/powerpoint/2010/main" val="62412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764704"/>
            <a:ext cx="7755014" cy="2162643"/>
          </a:xfrm>
          <a:prstGeom prst="rect">
            <a:avLst/>
          </a:prstGeom>
          <a:noFill/>
        </p:spPr>
        <p:txBody>
          <a:bodyPr wrap="square" rtlCol="0">
            <a:spAutoFit/>
          </a:bodyPr>
          <a:lstStyle/>
          <a:p>
            <a:pPr algn="ctr"/>
            <a:r>
              <a:rPr lang="ru-RU" sz="4800" b="1" dirty="0" smtClean="0">
                <a:solidFill>
                  <a:schemeClr val="tx2">
                    <a:lumMod val="75000"/>
                  </a:schemeClr>
                </a:solidFill>
              </a:rPr>
              <a:t>Домашнее задание:</a:t>
            </a:r>
          </a:p>
          <a:p>
            <a:pPr algn="ctr">
              <a:lnSpc>
                <a:spcPct val="115000"/>
              </a:lnSpc>
              <a:spcAft>
                <a:spcPts val="1000"/>
              </a:spcAft>
            </a:pPr>
            <a:endParaRPr lang="ru-RU" sz="2800" dirty="0" smtClean="0">
              <a:effectLst/>
              <a:latin typeface="Times New Roman"/>
              <a:ea typeface="Calibri"/>
              <a:cs typeface="Times New Roman"/>
            </a:endParaRPr>
          </a:p>
          <a:p>
            <a:pPr algn="ctr">
              <a:lnSpc>
                <a:spcPct val="115000"/>
              </a:lnSpc>
              <a:spcAft>
                <a:spcPts val="1000"/>
              </a:spcAft>
            </a:pPr>
            <a:r>
              <a:rPr lang="ru-RU" sz="4000" b="1" dirty="0" smtClean="0">
                <a:solidFill>
                  <a:srgbClr val="FF0000"/>
                </a:solidFill>
                <a:effectLst/>
                <a:latin typeface="Times New Roman"/>
                <a:ea typeface="Calibri"/>
                <a:cs typeface="Times New Roman"/>
              </a:rPr>
              <a:t>параграф </a:t>
            </a:r>
            <a:r>
              <a:rPr lang="ru-RU" sz="4000" b="1" dirty="0" smtClean="0">
                <a:solidFill>
                  <a:srgbClr val="FF0000"/>
                </a:solidFill>
                <a:effectLst/>
                <a:latin typeface="Times New Roman"/>
                <a:ea typeface="Calibri"/>
                <a:cs typeface="Times New Roman"/>
              </a:rPr>
              <a:t>13, </a:t>
            </a:r>
            <a:r>
              <a:rPr lang="ru-RU" sz="4000" b="1" dirty="0" err="1" smtClean="0">
                <a:solidFill>
                  <a:srgbClr val="FF0000"/>
                </a:solidFill>
                <a:effectLst/>
                <a:latin typeface="Times New Roman"/>
                <a:ea typeface="Calibri"/>
                <a:cs typeface="Times New Roman"/>
              </a:rPr>
              <a:t>р.т</a:t>
            </a:r>
            <a:r>
              <a:rPr lang="ru-RU" sz="4000" b="1" dirty="0" smtClean="0">
                <a:solidFill>
                  <a:srgbClr val="FF0000"/>
                </a:solidFill>
                <a:effectLst/>
                <a:latin typeface="Times New Roman"/>
                <a:ea typeface="Calibri"/>
                <a:cs typeface="Times New Roman"/>
              </a:rPr>
              <a:t>. № 1-5.</a:t>
            </a:r>
            <a:endParaRPr lang="ru-RU" sz="4000" b="1" dirty="0">
              <a:solidFill>
                <a:srgbClr val="FF0000"/>
              </a:solidFill>
            </a:endParaRPr>
          </a:p>
        </p:txBody>
      </p:sp>
      <p:pic>
        <p:nvPicPr>
          <p:cNvPr id="46082" name="Picture 2" descr="https://img-fotki.yandex.ru/get/3007/121244854.143/0_1388fd_1b616ac1_orig"/>
          <p:cNvPicPr>
            <a:picLocks noChangeAspect="1" noChangeArrowheads="1"/>
          </p:cNvPicPr>
          <p:nvPr/>
        </p:nvPicPr>
        <p:blipFill>
          <a:blip r:embed="rId2" cstate="print"/>
          <a:srcRect/>
          <a:stretch>
            <a:fillRect/>
          </a:stretch>
        </p:blipFill>
        <p:spPr bwMode="auto">
          <a:xfrm>
            <a:off x="2699792" y="2996952"/>
            <a:ext cx="3894380" cy="3443512"/>
          </a:xfrm>
          <a:prstGeom prst="rect">
            <a:avLst/>
          </a:prstGeom>
          <a:ln>
            <a:noFill/>
          </a:ln>
          <a:effectLst>
            <a:softEdge rad="112500"/>
          </a:effectLst>
        </p:spPr>
      </p:pic>
    </p:spTree>
    <p:extLst>
      <p:ext uri="{BB962C8B-B14F-4D97-AF65-F5344CB8AC3E}">
        <p14:creationId xmlns:p14="http://schemas.microsoft.com/office/powerpoint/2010/main" val="1120657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2564904"/>
            <a:ext cx="8183880" cy="1051560"/>
          </a:xfrm>
        </p:spPr>
        <p:txBody>
          <a:bodyPr/>
          <a:lstStyle/>
          <a:p>
            <a:pPr algn="ctr"/>
            <a:r>
              <a:rPr lang="ru-RU" dirty="0" smtClean="0"/>
              <a:t>Спасибо за внимание!</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Компьютер\Desktop\Снимок.JPG"/>
          <p:cNvPicPr>
            <a:picLocks noChangeAspect="1" noChangeArrowheads="1"/>
          </p:cNvPicPr>
          <p:nvPr/>
        </p:nvPicPr>
        <p:blipFill>
          <a:blip r:embed="rId2" cstate="print"/>
          <a:srcRect/>
          <a:stretch>
            <a:fillRect/>
          </a:stretch>
        </p:blipFill>
        <p:spPr bwMode="auto">
          <a:xfrm>
            <a:off x="467544" y="1988840"/>
            <a:ext cx="8287661" cy="2664296"/>
          </a:xfrm>
          <a:prstGeom prst="rect">
            <a:avLst/>
          </a:prstGeom>
          <a:ln>
            <a:noFill/>
          </a:ln>
          <a:effectLst>
            <a:softEdge rad="112500"/>
          </a:effectLst>
        </p:spPr>
      </p:pic>
      <p:sp>
        <p:nvSpPr>
          <p:cNvPr id="5" name="Заголовок 4"/>
          <p:cNvSpPr>
            <a:spLocks noGrp="1"/>
          </p:cNvSpPr>
          <p:nvPr>
            <p:ph type="title"/>
          </p:nvPr>
        </p:nvSpPr>
        <p:spPr>
          <a:xfrm>
            <a:off x="467544" y="692696"/>
            <a:ext cx="8183880" cy="835536"/>
          </a:xfrm>
        </p:spPr>
        <p:txBody>
          <a:bodyPr>
            <a:noAutofit/>
          </a:bodyPr>
          <a:lstStyle/>
          <a:p>
            <a:pPr algn="ctr"/>
            <a:r>
              <a:rPr lang="ru-RU" sz="5400" dirty="0" smtClean="0">
                <a:solidFill>
                  <a:schemeClr val="accent5">
                    <a:lumMod val="75000"/>
                  </a:schemeClr>
                </a:solidFill>
              </a:rPr>
              <a:t>Разгадайте ребус:</a:t>
            </a:r>
            <a:endParaRPr lang="ru-RU" sz="5400"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3851920" y="3717032"/>
            <a:ext cx="4824536" cy="676656"/>
          </a:xfrm>
        </p:spPr>
        <p:txBody>
          <a:bodyPr>
            <a:noAutofit/>
          </a:bodyPr>
          <a:lstStyle/>
          <a:p>
            <a:pPr algn="ctr"/>
            <a:r>
              <a:rPr lang="ru-RU" sz="5400" b="1" dirty="0" smtClean="0">
                <a:solidFill>
                  <a:srgbClr val="C00000"/>
                </a:solidFill>
                <a:latin typeface="Book Antiqua" pitchFamily="18" charset="0"/>
              </a:rPr>
              <a:t>Ассирийская держава</a:t>
            </a:r>
            <a:endParaRPr lang="ru-RU" b="1" dirty="0">
              <a:solidFill>
                <a:srgbClr val="C00000"/>
              </a:solidFill>
              <a:latin typeface="Book Antiqua" pitchFamily="18" charset="0"/>
            </a:endParaRPr>
          </a:p>
        </p:txBody>
      </p:sp>
      <p:sp>
        <p:nvSpPr>
          <p:cNvPr id="10" name="Текст 9"/>
          <p:cNvSpPr>
            <a:spLocks noGrp="1"/>
          </p:cNvSpPr>
          <p:nvPr>
            <p:ph type="body" idx="1"/>
          </p:nvPr>
        </p:nvSpPr>
        <p:spPr>
          <a:xfrm>
            <a:off x="539552" y="1052736"/>
            <a:ext cx="8183880" cy="420624"/>
          </a:xfrm>
        </p:spPr>
        <p:txBody>
          <a:bodyPr>
            <a:noAutofit/>
          </a:bodyPr>
          <a:lstStyle/>
          <a:p>
            <a:pPr algn="ctr"/>
            <a:r>
              <a:rPr lang="ru-RU" sz="4800" b="1" dirty="0" smtClean="0"/>
              <a:t>Тема урока: </a:t>
            </a:r>
            <a:endParaRPr lang="ru-RU" sz="4800" b="1" dirty="0"/>
          </a:p>
        </p:txBody>
      </p:sp>
      <p:pic>
        <p:nvPicPr>
          <p:cNvPr id="8" name="Picture 5" descr="9e98eeea"/>
          <p:cNvPicPr>
            <a:picLocks noChangeAspect="1" noChangeArrowheads="1"/>
          </p:cNvPicPr>
          <p:nvPr/>
        </p:nvPicPr>
        <p:blipFill>
          <a:blip r:embed="rId3" cstate="screen"/>
          <a:srcRect/>
          <a:stretch>
            <a:fillRect/>
          </a:stretch>
        </p:blipFill>
        <p:spPr>
          <a:xfrm>
            <a:off x="683568" y="1916832"/>
            <a:ext cx="3505200" cy="4038600"/>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183880" cy="676656"/>
          </a:xfrm>
        </p:spPr>
        <p:txBody>
          <a:bodyPr/>
          <a:lstStyle/>
          <a:p>
            <a:pPr algn="ctr"/>
            <a:r>
              <a:rPr lang="ru-RU" b="1" dirty="0" smtClean="0">
                <a:solidFill>
                  <a:srgbClr val="002060"/>
                </a:solidFill>
              </a:rPr>
              <a:t>Задачи урока:</a:t>
            </a:r>
            <a:endParaRPr lang="ru-RU" b="1" dirty="0">
              <a:solidFill>
                <a:srgbClr val="002060"/>
              </a:solidFill>
            </a:endParaRPr>
          </a:p>
        </p:txBody>
      </p:sp>
      <p:sp>
        <p:nvSpPr>
          <p:cNvPr id="3" name="Текст 2"/>
          <p:cNvSpPr>
            <a:spLocks noGrp="1"/>
          </p:cNvSpPr>
          <p:nvPr>
            <p:ph type="body" idx="1"/>
          </p:nvPr>
        </p:nvSpPr>
        <p:spPr>
          <a:xfrm>
            <a:off x="323528" y="1124744"/>
            <a:ext cx="8640960" cy="5472608"/>
          </a:xfrm>
        </p:spPr>
        <p:txBody>
          <a:bodyPr>
            <a:noAutofit/>
          </a:bodyPr>
          <a:lstStyle/>
          <a:p>
            <a:pPr marL="342900" lvl="0" indent="-342900">
              <a:buFont typeface="+mj-lt"/>
              <a:buAutoNum type="arabicPeriod"/>
            </a:pPr>
            <a:r>
              <a:rPr lang="ru-RU" sz="3800" dirty="0" smtClean="0"/>
              <a:t>Узнать, где находится Ассирия</a:t>
            </a:r>
          </a:p>
          <a:p>
            <a:pPr marL="342900" lvl="0" indent="-342900">
              <a:buFont typeface="+mj-lt"/>
              <a:buAutoNum type="arabicPeriod"/>
            </a:pPr>
            <a:r>
              <a:rPr lang="ru-RU" sz="3800" dirty="0" smtClean="0"/>
              <a:t>Выяснить, как и почему возникла ассирийская держава</a:t>
            </a:r>
          </a:p>
          <a:p>
            <a:pPr marL="342900" lvl="0" indent="-342900">
              <a:buFont typeface="+mj-lt"/>
              <a:buAutoNum type="arabicPeriod"/>
            </a:pPr>
            <a:r>
              <a:rPr lang="ru-RU" sz="3800" dirty="0" smtClean="0"/>
              <a:t>Выяснить, в чем состояло могущество ассирийской армии и какие военные новшества применяли ассирийцы</a:t>
            </a:r>
          </a:p>
          <a:p>
            <a:endParaRPr lang="ru-RU" sz="2000" dirty="0"/>
          </a:p>
        </p:txBody>
      </p:sp>
      <p:pic>
        <p:nvPicPr>
          <p:cNvPr id="32772" name="Picture 4" descr="http://redkosti.okis.ru/gallery/2/2/3/2232/6851/1361.gif"/>
          <p:cNvPicPr>
            <a:picLocks noChangeAspect="1" noChangeArrowheads="1" noCrop="1"/>
          </p:cNvPicPr>
          <p:nvPr/>
        </p:nvPicPr>
        <p:blipFill>
          <a:blip r:embed="rId2" cstate="print"/>
          <a:srcRect/>
          <a:stretch>
            <a:fillRect/>
          </a:stretch>
        </p:blipFill>
        <p:spPr bwMode="auto">
          <a:xfrm>
            <a:off x="6804248" y="4604385"/>
            <a:ext cx="1821557" cy="167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1700808"/>
            <a:ext cx="7772400" cy="1828800"/>
          </a:xfrm>
        </p:spPr>
        <p:txBody>
          <a:bodyPr>
            <a:noAutofit/>
          </a:bodyPr>
          <a:lstStyle/>
          <a:p>
            <a:pPr algn="ctr"/>
            <a:r>
              <a:rPr lang="ru-RU" sz="4800" dirty="0" smtClean="0">
                <a:solidFill>
                  <a:schemeClr val="tx2">
                    <a:lumMod val="75000"/>
                  </a:schemeClr>
                </a:solidFill>
                <a:effectLst/>
              </a:rPr>
              <a:t>Действительно ли Ассирия – сильная и могущественная держава?</a:t>
            </a:r>
            <a:endParaRPr lang="ru-RU" sz="4800" dirty="0">
              <a:solidFill>
                <a:schemeClr val="tx2">
                  <a:lumMod val="75000"/>
                </a:schemeClr>
              </a:solidFill>
              <a:effectLst/>
            </a:endParaRPr>
          </a:p>
        </p:txBody>
      </p:sp>
      <p:pic>
        <p:nvPicPr>
          <p:cNvPr id="6" name="Picture 6" descr="Древние дворцы Ниневии, столицы, построенной Ашшурнасирпалом II в IX веке до н.э."/>
          <p:cNvPicPr>
            <a:picLocks noChangeAspect="1" noChangeArrowheads="1"/>
          </p:cNvPicPr>
          <p:nvPr/>
        </p:nvPicPr>
        <p:blipFill>
          <a:blip r:embed="rId2" cstate="print"/>
          <a:srcRect/>
          <a:stretch>
            <a:fillRect/>
          </a:stretch>
        </p:blipFill>
        <p:spPr bwMode="auto">
          <a:xfrm>
            <a:off x="1187624" y="3573016"/>
            <a:ext cx="3744861" cy="2880320"/>
          </a:xfrm>
          <a:prstGeom prst="rect">
            <a:avLst/>
          </a:prstGeom>
          <a:ln>
            <a:noFill/>
          </a:ln>
          <a:effectLst>
            <a:softEdge rad="112500"/>
          </a:effectLst>
        </p:spPr>
      </p:pic>
      <p:pic>
        <p:nvPicPr>
          <p:cNvPr id="7" name="Picture 9"/>
          <p:cNvPicPr>
            <a:picLocks noChangeAspect="1" noChangeArrowheads="1"/>
          </p:cNvPicPr>
          <p:nvPr/>
        </p:nvPicPr>
        <p:blipFill>
          <a:blip r:embed="rId3" cstate="print"/>
          <a:srcRect/>
          <a:stretch>
            <a:fillRect/>
          </a:stretch>
        </p:blipFill>
        <p:spPr bwMode="auto">
          <a:xfrm>
            <a:off x="5004048" y="3573016"/>
            <a:ext cx="2808312" cy="28636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733256"/>
            <a:ext cx="8183880" cy="676656"/>
          </a:xfrm>
        </p:spPr>
        <p:txBody>
          <a:bodyPr>
            <a:normAutofit fontScale="90000"/>
          </a:bodyPr>
          <a:lstStyle/>
          <a:p>
            <a:pPr algn="ctr"/>
            <a:r>
              <a:rPr lang="ru-RU" b="1" dirty="0" smtClean="0">
                <a:solidFill>
                  <a:schemeClr val="tx2">
                    <a:lumMod val="75000"/>
                  </a:schemeClr>
                </a:solidFill>
              </a:rPr>
              <a:t>Ассирия</a:t>
            </a:r>
            <a:r>
              <a:rPr lang="ru-RU" dirty="0" smtClean="0">
                <a:solidFill>
                  <a:schemeClr val="tx2">
                    <a:lumMod val="75000"/>
                  </a:schemeClr>
                </a:solidFill>
              </a:rPr>
              <a:t> – древнее государство в Северном </a:t>
            </a:r>
            <a:r>
              <a:rPr lang="ru-RU" dirty="0" err="1" smtClean="0">
                <a:solidFill>
                  <a:schemeClr val="tx2">
                    <a:lumMod val="75000"/>
                  </a:schemeClr>
                </a:solidFill>
              </a:rPr>
              <a:t>Двуречье</a:t>
            </a:r>
            <a:r>
              <a:rPr lang="ru-RU" dirty="0" smtClean="0">
                <a:solidFill>
                  <a:schemeClr val="tx2">
                    <a:lumMod val="75000"/>
                  </a:schemeClr>
                </a:solidFill>
              </a:rPr>
              <a:t> в верховьях реки Тигр.</a:t>
            </a:r>
            <a:endParaRPr lang="ru-RU" dirty="0">
              <a:solidFill>
                <a:schemeClr val="tx2">
                  <a:lumMod val="75000"/>
                </a:schemeClr>
              </a:solidFill>
            </a:endParaRPr>
          </a:p>
        </p:txBody>
      </p:sp>
      <p:pic>
        <p:nvPicPr>
          <p:cNvPr id="4" name="Picture 2"/>
          <p:cNvPicPr>
            <a:picLocks noChangeAspect="1" noChangeArrowheads="1"/>
          </p:cNvPicPr>
          <p:nvPr/>
        </p:nvPicPr>
        <p:blipFill>
          <a:blip r:embed="rId2" cstate="print"/>
          <a:srcRect l="18038" t="13574" r="18037" b="10662"/>
          <a:stretch>
            <a:fillRect/>
          </a:stretch>
        </p:blipFill>
        <p:spPr bwMode="auto">
          <a:xfrm>
            <a:off x="467544" y="476671"/>
            <a:ext cx="8280920" cy="42484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23084" t="23676" r="21869" b="6874"/>
          <a:stretch>
            <a:fillRect/>
          </a:stretch>
        </p:blipFill>
        <p:spPr bwMode="auto">
          <a:xfrm>
            <a:off x="395536" y="332656"/>
            <a:ext cx="8280920" cy="5449380"/>
          </a:xfrm>
          <a:prstGeom prst="rect">
            <a:avLst/>
          </a:prstGeom>
          <a:noFill/>
          <a:ln w="9525">
            <a:noFill/>
            <a:miter lim="800000"/>
            <a:headEnd/>
            <a:tailEnd/>
          </a:ln>
          <a:effectLst/>
        </p:spPr>
      </p:pic>
      <p:sp>
        <p:nvSpPr>
          <p:cNvPr id="2" name="Заголовок 1"/>
          <p:cNvSpPr>
            <a:spLocks noGrp="1"/>
          </p:cNvSpPr>
          <p:nvPr>
            <p:ph type="title"/>
          </p:nvPr>
        </p:nvSpPr>
        <p:spPr>
          <a:xfrm>
            <a:off x="1115616" y="5805264"/>
            <a:ext cx="7572428" cy="692696"/>
          </a:xfrm>
        </p:spPr>
        <p:txBody>
          <a:bodyPr>
            <a:normAutofit/>
          </a:bodyPr>
          <a:lstStyle/>
          <a:p>
            <a:pPr algn="ctr"/>
            <a:r>
              <a:rPr lang="ru-RU" b="1" dirty="0" smtClean="0">
                <a:solidFill>
                  <a:schemeClr val="tx2">
                    <a:lumMod val="75000"/>
                  </a:schemeClr>
                </a:solidFill>
              </a:rPr>
              <a:t>Занятия жителей</a:t>
            </a:r>
            <a:endParaRPr lang="ru-RU" b="1" dirty="0">
              <a:solidFill>
                <a:schemeClr val="tx2">
                  <a:lumMod val="7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6336704" cy="4524315"/>
          </a:xfrm>
          <a:prstGeom prst="rect">
            <a:avLst/>
          </a:prstGeom>
        </p:spPr>
        <p:txBody>
          <a:bodyPr wrap="square">
            <a:spAutoFit/>
          </a:bodyPr>
          <a:lstStyle/>
          <a:p>
            <a:pPr algn="ctr"/>
            <a:r>
              <a:rPr lang="ru-RU" sz="3200" b="1" dirty="0" smtClean="0">
                <a:latin typeface="Times New Roman"/>
                <a:ea typeface="Calibri"/>
              </a:rPr>
              <a:t>В </a:t>
            </a:r>
            <a:r>
              <a:rPr lang="ru-RU" sz="3200" b="1" dirty="0">
                <a:latin typeface="Times New Roman"/>
                <a:ea typeface="Calibri"/>
              </a:rPr>
              <a:t>одной из гробниц египетского фараона Тутанхамона, жившего примерно 3 тыс. лет назад, найдены вещи, которыми царь пользовался при жизни. Очень много предметов из золота и всего три вещи из железа: кинжал, браслет,  священный жук</a:t>
            </a:r>
            <a:endParaRPr lang="ru-RU" sz="3200" b="1" dirty="0"/>
          </a:p>
        </p:txBody>
      </p:sp>
      <p:pic>
        <p:nvPicPr>
          <p:cNvPr id="4098" name="Picture 2" descr="http://yahel.files.wordpress.com/2012/06/fig01-pectoral-escarabaj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996952"/>
            <a:ext cx="1804459" cy="1607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www.griffith.ox.ac.uk/gri/carter/burton/p0869.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2527" r="15443" b="5264"/>
          <a:stretch>
            <a:fillRect/>
          </a:stretch>
        </p:blipFill>
        <p:spPr bwMode="auto">
          <a:xfrm>
            <a:off x="7020272" y="332656"/>
            <a:ext cx="1656184"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cs3.livemaster.ru/zhurnalfoto/3/0/3/12021101305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4725144"/>
            <a:ext cx="2051347" cy="1706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5085184"/>
            <a:ext cx="6192688" cy="1384995"/>
          </a:xfrm>
          <a:prstGeom prst="rect">
            <a:avLst/>
          </a:prstGeom>
          <a:noFill/>
        </p:spPr>
        <p:txBody>
          <a:bodyPr wrap="square" rtlCol="0">
            <a:spAutoFit/>
          </a:bodyPr>
          <a:lstStyle/>
          <a:p>
            <a:pPr algn="ctr"/>
            <a:r>
              <a:rPr lang="ru-RU" sz="2800" b="1" dirty="0" smtClean="0">
                <a:solidFill>
                  <a:srgbClr val="FF0000"/>
                </a:solidFill>
              </a:rPr>
              <a:t>ПОЧЕМУ БЫЛО МАЛО ЖЕЛЕЗНЫХ ИЗДЕЛИЙ В ЕГИПТЕ?</a:t>
            </a:r>
            <a:endParaRPr lang="ru-RU" sz="2800" b="1" dirty="0">
              <a:solidFill>
                <a:srgbClr val="FF0000"/>
              </a:solidFill>
            </a:endParaRPr>
          </a:p>
        </p:txBody>
      </p:sp>
    </p:spTree>
    <p:extLst>
      <p:ext uri="{BB962C8B-B14F-4D97-AF65-F5344CB8AC3E}">
        <p14:creationId xmlns:p14="http://schemas.microsoft.com/office/powerpoint/2010/main" val="822497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417</Words>
  <Application>Microsoft Office PowerPoint</Application>
  <PresentationFormat>Экран (4:3)</PresentationFormat>
  <Paragraphs>101</Paragraphs>
  <Slides>26</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26</vt:i4>
      </vt:variant>
    </vt:vector>
  </HeadingPairs>
  <TitlesOfParts>
    <vt:vector size="29" baseType="lpstr">
      <vt:lpstr>Аспект</vt:lpstr>
      <vt:lpstr>Тема Office</vt:lpstr>
      <vt:lpstr>1_Тема Office</vt:lpstr>
      <vt:lpstr>Презентация PowerPoint</vt:lpstr>
      <vt:lpstr>Держава –  большое, сильное государство</vt:lpstr>
      <vt:lpstr>Разгадайте ребус:</vt:lpstr>
      <vt:lpstr>Ассирийская держава</vt:lpstr>
      <vt:lpstr>Задачи урока:</vt:lpstr>
      <vt:lpstr>Действительно ли Ассирия – сильная и могущественная держава?</vt:lpstr>
      <vt:lpstr>Ассирия – древнее государство в Северном Двуречье в верховьях реки Тигр.</vt:lpstr>
      <vt:lpstr>Занятия жителей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Физкультминутка</vt:lpstr>
      <vt:lpstr>Ассирийская армия</vt:lpstr>
      <vt:lpstr>Презентация PowerPoint</vt:lpstr>
      <vt:lpstr>Презентация PowerPoint</vt:lpstr>
      <vt:lpstr>Презентация PowerPoint</vt:lpstr>
      <vt:lpstr>Ассирия –  сильная держава?</vt:lpstr>
      <vt:lpstr>Реши кроссворд</vt:lpstr>
      <vt:lpstr> Ассирия находилась в (1...) течении реки (2...).  Почва Ассирии каменистая, богата залежами (3.. .).  В (4...) веке до н. э. армия Ассирии стала самой сильной в мире.  (2...) (1...) (3.. .) (4...)  (Тигр, верхнем, железа, восьмом).  </vt:lpstr>
      <vt:lpstr>Ассирийская армия использовала оружие, изготовленное из (1...). Ассирийцы впервые применили для штурма крепостей (2...), для переправы через реку использовали (3...). Столица Ассирии (4...) была самым богатым городом.     (2...)        (1...)          (4...)                  (3...)  (таран, железа, Ниневия, кожаные мешки).</vt:lpstr>
      <vt:lpstr>Презентация PowerPoint</vt:lpstr>
      <vt:lpstr>Презентация PowerPoint</vt:lpstr>
      <vt:lpstr>Спасибо за внимание!</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Светлана</cp:lastModifiedBy>
  <cp:revision>11</cp:revision>
  <dcterms:created xsi:type="dcterms:W3CDTF">2016-11-23T19:10:31Z</dcterms:created>
  <dcterms:modified xsi:type="dcterms:W3CDTF">2016-12-08T16:49:10Z</dcterms:modified>
</cp:coreProperties>
</file>