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16" r:id="rId2"/>
    <p:sldMasterId id="2147483828" r:id="rId3"/>
    <p:sldMasterId id="2147483840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7" r:id="rId6"/>
    <p:sldId id="259" r:id="rId7"/>
    <p:sldId id="258" r:id="rId8"/>
    <p:sldId id="260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1" r:id="rId27"/>
    <p:sldId id="279" r:id="rId28"/>
    <p:sldId id="282" r:id="rId29"/>
    <p:sldId id="28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9900"/>
    <a:srgbClr val="CC9900"/>
    <a:srgbClr val="669900"/>
    <a:srgbClr val="FF6600"/>
    <a:srgbClr val="FFCC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82918" autoAdjust="0"/>
  </p:normalViewPr>
  <p:slideViewPr>
    <p:cSldViewPr>
      <p:cViewPr>
        <p:scale>
          <a:sx n="67" d="100"/>
          <a:sy n="67" d="100"/>
        </p:scale>
        <p:origin x="-147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7774D-D136-422D-AD6B-E1E773B55C7E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BEE76-C290-4AD8-9852-B45F56B51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214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1B9EE-2523-4B3D-99EA-170C17E242F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1BEBA-A756-4911-BE50-0BC661292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393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rgbClr val="000000"/>
                </a:solidFill>
                <a:effectLst/>
                <a:latin typeface="+mn-lt"/>
                <a:ea typeface="Times New Roman"/>
                <a:cs typeface="Times New Roman"/>
              </a:rPr>
              <a:t>В период раннего средневековья люди представляли себе землю по разному: в виде шара (учение Пифагора не было забыто),</a:t>
            </a: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 плавающей в океане на китах или черепахах, о точно очерченном «крае земли», о небесной тверди, поддерживаемой столбами, и  т.п.</a:t>
            </a:r>
            <a:br>
              <a:rPr lang="ru-RU" sz="1200" dirty="0" smtClean="0">
                <a:effectLst/>
                <a:latin typeface="+mn-lt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42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Карл Великий приказывал открывать школы при монастырях и соборах, где обучались только мальчики без деления на классы и по возрасту.</a:t>
            </a:r>
            <a:r>
              <a:rPr lang="ru-RU" baseline="0" dirty="0" smtClean="0"/>
              <a:t> Обучение велось на латинском языке, хотя на нем уже давно не говорили. Главной книгой в обучении была Библия(Старый и Новый завет).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637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«Семь свободных искусств»: «ТРИВИУМ»: Грамматика, Риторика, Диалектика «Квадривиум»: Арифметика, Геометрия, Астрономия, Музыка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245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chemeClr val="bg1"/>
                </a:solidFill>
              </a:rPr>
              <a:t>При Карле количество образованных людей быстро возрастало. При монастырях появились мастерские по переписке книг. На создание 1 книги уходило около 1-года, поэтому они представляли огромную ценность. Книга приобрела современный вид</a:t>
            </a:r>
            <a:r>
              <a:rPr lang="ru-RU" sz="1200" baseline="0" dirty="0" smtClean="0">
                <a:solidFill>
                  <a:schemeClr val="bg1"/>
                </a:solidFill>
              </a:rPr>
              <a:t> сложенных и переплетённых листов пергамента.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086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bg2"/>
              </a:buClr>
              <a:buFont typeface="Arial" charset="0"/>
              <a:buNone/>
            </a:pPr>
            <a:r>
              <a:rPr lang="ru-RU" sz="1200" dirty="0" smtClean="0">
                <a:solidFill>
                  <a:schemeClr val="bg1"/>
                </a:solidFill>
              </a:rPr>
              <a:t>Над книгой</a:t>
            </a:r>
            <a:r>
              <a:rPr lang="ru-RU" sz="1200" baseline="0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 трудилось много людей- переписчики и художники.</a:t>
            </a:r>
          </a:p>
          <a:p>
            <a:pPr>
              <a:buClr>
                <a:schemeClr val="bg2"/>
              </a:buClr>
              <a:buFont typeface="Arial" charset="0"/>
              <a:buNone/>
            </a:pPr>
            <a:r>
              <a:rPr lang="ru-RU" sz="1200" dirty="0" smtClean="0">
                <a:solidFill>
                  <a:schemeClr val="bg1"/>
                </a:solidFill>
              </a:rPr>
              <a:t>Каждый из них делал свою часть-текст, инициалы, заставки, миниатюры.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170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Вместо тростниковых перьев писать стали перьями птиц. Книги были предметом роскоши, и позволить себе иметь их могли только очень состоятельные люди, т.к. каждая книга была настоящим шедевром.</a:t>
            </a:r>
            <a:r>
              <a:rPr lang="ru-RU" sz="1200" dirty="0" smtClean="0">
                <a:solidFill>
                  <a:schemeClr val="bg1"/>
                </a:solidFill>
              </a:rPr>
              <a:t> В библиотеках  и соборах книги приковывали к стене цепями, спасая их от воров.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688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средневековой литературе основным жанром была религиозная литература-евангелия и Жития святых. В житиях рассказывалось о подвигах святых во имя бога и звучали призывы о милосердии и любви к людям.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963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II</a:t>
            </a:r>
            <a:r>
              <a:rPr lang="ru-RU" dirty="0" smtClean="0"/>
              <a:t>. Хроники – рукописи, рассказывавшие  об истории народов и современной хронисту жизни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200" dirty="0" smtClean="0"/>
              <a:t>Исидор Севильский «История готов».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200" dirty="0" smtClean="0"/>
              <a:t>   Григорий </a:t>
            </a:r>
            <a:r>
              <a:rPr lang="ru-RU" sz="1200" dirty="0" err="1" smtClean="0"/>
              <a:t>Турский</a:t>
            </a:r>
            <a:r>
              <a:rPr lang="ru-RU" sz="1200" dirty="0" smtClean="0"/>
              <a:t> «История франков».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200" dirty="0" smtClean="0"/>
              <a:t>   Беда Достопочтенный «Церковная история народа англов»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517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Эпические песни и поэмы- сказания о великих героях прошлого.</a:t>
            </a:r>
          </a:p>
          <a:p>
            <a:pPr marL="285750" indent="-285750">
              <a:lnSpc>
                <a:spcPct val="300000"/>
              </a:lnSpc>
              <a:buFont typeface="Wingdings" pitchFamily="2" charset="2"/>
              <a:buChar char="Ø"/>
            </a:pPr>
            <a:r>
              <a:rPr lang="ru-RU" dirty="0" smtClean="0"/>
              <a:t> «</a:t>
            </a:r>
            <a:r>
              <a:rPr lang="ru-RU" dirty="0" err="1" smtClean="0"/>
              <a:t>Беовульф</a:t>
            </a:r>
            <a:r>
              <a:rPr lang="ru-RU" dirty="0" smtClean="0"/>
              <a:t>».</a:t>
            </a:r>
          </a:p>
          <a:p>
            <a:pPr marL="285750" indent="-285750">
              <a:lnSpc>
                <a:spcPct val="300000"/>
              </a:lnSpc>
              <a:buFont typeface="Wingdings" pitchFamily="2" charset="2"/>
              <a:buChar char="Ø"/>
            </a:pPr>
            <a:r>
              <a:rPr lang="ru-RU" dirty="0" smtClean="0"/>
              <a:t>   «Старшая Эдда»</a:t>
            </a:r>
          </a:p>
          <a:p>
            <a:pPr marL="285750" indent="-285750">
              <a:lnSpc>
                <a:spcPct val="300000"/>
              </a:lnSpc>
              <a:buFont typeface="Wingdings" pitchFamily="2" charset="2"/>
              <a:buChar char="Ø"/>
            </a:pPr>
            <a:r>
              <a:rPr lang="ru-RU" dirty="0" smtClean="0"/>
              <a:t>   «Песнь о Роланде».</a:t>
            </a:r>
          </a:p>
          <a:p>
            <a:pPr marL="285750" indent="-285750">
              <a:lnSpc>
                <a:spcPct val="300000"/>
              </a:lnSpc>
              <a:buFont typeface="Wingdings" pitchFamily="2" charset="2"/>
              <a:buChar char="Ø"/>
            </a:pPr>
            <a:r>
              <a:rPr lang="ru-RU" dirty="0" smtClean="0"/>
              <a:t>   «Песнь о </a:t>
            </a:r>
            <a:r>
              <a:rPr lang="ru-RU" dirty="0" err="1" smtClean="0"/>
              <a:t>Нибелунгах</a:t>
            </a:r>
            <a:r>
              <a:rPr lang="ru-RU" dirty="0" smtClean="0"/>
              <a:t>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492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городах, деревнях и замках, на дорогах и постоялых дворах выступали</a:t>
            </a:r>
            <a:r>
              <a:rPr lang="ru-RU" baseline="0" dirty="0" smtClean="0"/>
              <a:t> странствующие артисты- шуты и жонглёры. </a:t>
            </a:r>
            <a:r>
              <a:rPr lang="ru-RU" dirty="0" smtClean="0"/>
              <a:t>Сначала это были певцы и музыканты, но затем этот жанр расширился и жонглеры стали выступать с цирковыми номерами.</a:t>
            </a:r>
          </a:p>
          <a:p>
            <a:r>
              <a:rPr lang="ru-RU" dirty="0" smtClean="0"/>
              <a:t>В отличие от народа церковь жонглеров не любила- их   преследовали и отлучали от церкви.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243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76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картах как и в древности, земля рисовалась в форме круга, но если древние помещали в центре вселенной каждый свое отечество, то средневековые картографы за центр принимали Иерусалим, ибо там, по евангельской легенде, был распят Иисус Христос и Иерусалим считался «пупом» Земли.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268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первые столетия средневековья не многие выезжали за пределы своей сельской округи. В  обществе распространялись совершенно фантастические, отрывочные сведения путешественников о различных областях и населяющих их народах — людях с песьими головами и вообще безголовых, имеющих четыре глаза, живущих запахом яблок и  т.п.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255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вы думаете почему в раннее средневековье европейцы мало куда выезжали и путешествовали?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Плохие дороги или их отсутствие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Опасно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Отсутствие карт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/>
              <a:t>Отсутствие транспорта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127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Времяисчисление: Время и смену сезонов определяли по природным признакам(по Солнцу, крикам петуха, фазам Луны, цветению растений, по характеру ветра и осадков) К точному времени были равнодушны. Даты отсчитывали от церковных праздников и важных исторических событий (смене власти, битв, эпидемий и пр.) Иногда использовали изобретения </a:t>
            </a:r>
            <a:r>
              <a:rPr lang="ru-RU" dirty="0" err="1" smtClean="0"/>
              <a:t>Др.Рима</a:t>
            </a:r>
            <a:r>
              <a:rPr lang="ru-RU" dirty="0" smtClean="0"/>
              <a:t> и Греции – солнечные часы., водяные или песочные часы. Сутки делились</a:t>
            </a:r>
            <a:r>
              <a:rPr lang="ru-RU" baseline="0" dirty="0" smtClean="0"/>
              <a:t> на день и ночь.</a:t>
            </a:r>
            <a:r>
              <a:rPr lang="ru-RU" dirty="0" smtClean="0"/>
              <a:t> Ночь – это время проявления дьявола, нечисти, духов. День-светел и добр.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950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Каролингское возрождение-подъем культуры во времена правления Карла Великого.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332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. Приглашал ко двору образованных людей из Англии, Италии, Испании, Ирландии.</a:t>
            </a:r>
          </a:p>
          <a:p>
            <a:r>
              <a:rPr lang="ru-RU" dirty="0" smtClean="0"/>
              <a:t>2. Поручил ведать школами англосаксонскому монаху </a:t>
            </a:r>
            <a:r>
              <a:rPr lang="ru-RU" dirty="0" err="1" smtClean="0"/>
              <a:t>Алкуину</a:t>
            </a:r>
            <a:r>
              <a:rPr lang="ru-RU" dirty="0" smtClean="0"/>
              <a:t>, который организовал обучение и написал учебники. </a:t>
            </a:r>
          </a:p>
          <a:p>
            <a:r>
              <a:rPr lang="ru-RU" dirty="0" smtClean="0"/>
              <a:t>Сообщение ученика об </a:t>
            </a:r>
            <a:r>
              <a:rPr lang="ru-RU" dirty="0" err="1" smtClean="0"/>
              <a:t>Алкуине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955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3. В </a:t>
            </a:r>
            <a:r>
              <a:rPr lang="ru-RU" dirty="0" err="1" smtClean="0"/>
              <a:t>Ахене</a:t>
            </a:r>
            <a:r>
              <a:rPr lang="ru-RU" dirty="0" smtClean="0"/>
              <a:t> возникло общество для научных занятий – «Дворцовая академия»-где Карл, </a:t>
            </a:r>
            <a:r>
              <a:rPr lang="ru-RU" dirty="0" err="1" smtClean="0"/>
              <a:t>аго</a:t>
            </a:r>
            <a:r>
              <a:rPr lang="ru-RU" dirty="0" smtClean="0"/>
              <a:t> семья и придворные обсуждали произведения античных авторов</a:t>
            </a:r>
            <a:r>
              <a:rPr lang="ru-RU" baseline="0" dirty="0" smtClean="0"/>
              <a:t> и современные хроники и биографии. Сам император знал языки покоренных народов и пытался научиться писать.</a:t>
            </a:r>
            <a:endParaRPr lang="ru-RU" dirty="0" smtClean="0"/>
          </a:p>
          <a:p>
            <a:r>
              <a:rPr lang="ru-RU" dirty="0" smtClean="0"/>
              <a:t>4. Карл строил церкви и дворцы, образцом служили поздние римские постройки.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483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Почем Карл Великий возрождал античную культуру и способствовал распространению грамотности?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Почем Карл Великий возрождал античную культуру и способствовал распространению грамотности?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1BEBA-A756-4911-BE50-0BC66129267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51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045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4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936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552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942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207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2009D8-F420-4306-AC24-4D441872895B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098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923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300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872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12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296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539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793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543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808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403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285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2009D8-F420-4306-AC24-4D441872895B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402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64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759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9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385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808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002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607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79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42852"/>
            <a:ext cx="8715436" cy="6500858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41000">
                <a:schemeClr val="dk1">
                  <a:tint val="15000"/>
                  <a:satMod val="350000"/>
                  <a:alpha val="72000"/>
                </a:schemeClr>
              </a:gs>
              <a:gs pos="21000">
                <a:schemeClr val="dk1">
                  <a:tint val="15000"/>
                  <a:satMod val="350000"/>
                  <a:alpha val="72000"/>
                </a:schemeClr>
              </a:gs>
              <a:gs pos="48000">
                <a:schemeClr val="dk1">
                  <a:tint val="15000"/>
                  <a:satMod val="350000"/>
                  <a:alpha val="72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decorline79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1504950" y="4552950"/>
            <a:ext cx="3810000" cy="800100"/>
          </a:xfrm>
          <a:prstGeom prst="rect">
            <a:avLst/>
          </a:prstGeom>
        </p:spPr>
      </p:pic>
      <p:pic>
        <p:nvPicPr>
          <p:cNvPr id="10" name="Рисунок 9" descr="decorline79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1504950" y="1504950"/>
            <a:ext cx="3810000" cy="800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42852"/>
            <a:ext cx="8715436" cy="6572296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50000"/>
                  <a:satMod val="300000"/>
                </a:schemeClr>
              </a:gs>
              <a:gs pos="47000">
                <a:schemeClr val="dk1">
                  <a:tint val="37000"/>
                  <a:satMod val="300000"/>
                  <a:alpha val="73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decorline79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6838950" y="1504950"/>
            <a:ext cx="3810000" cy="800100"/>
          </a:xfrm>
          <a:prstGeom prst="rect">
            <a:avLst/>
          </a:prstGeom>
        </p:spPr>
      </p:pic>
      <p:pic>
        <p:nvPicPr>
          <p:cNvPr id="11" name="Рисунок 10" descr="decorline79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6838950" y="4362446"/>
            <a:ext cx="3810000" cy="800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2009D8-F420-4306-AC24-4D441872895B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8780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927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31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18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328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354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214290"/>
            <a:ext cx="8858312" cy="6429420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50000"/>
                  <a:satMod val="300000"/>
                </a:schemeClr>
              </a:gs>
              <a:gs pos="68000">
                <a:schemeClr val="dk1">
                  <a:tint val="37000"/>
                  <a:satMod val="300000"/>
                  <a:alpha val="84000"/>
                </a:schemeClr>
              </a:gs>
              <a:gs pos="16000">
                <a:schemeClr val="dk1">
                  <a:tint val="15000"/>
                  <a:satMod val="350000"/>
                  <a:alpha val="67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57150" cmpd="sng"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decorline79 (1)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057900"/>
            <a:ext cx="3810000" cy="800100"/>
          </a:xfrm>
          <a:prstGeom prst="rect">
            <a:avLst/>
          </a:prstGeom>
        </p:spPr>
      </p:pic>
      <p:pic>
        <p:nvPicPr>
          <p:cNvPr id="12" name="Рисунок 11" descr="decorline79 (1)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57356" y="6057900"/>
            <a:ext cx="3810000" cy="800100"/>
          </a:xfrm>
          <a:prstGeom prst="rect">
            <a:avLst/>
          </a:prstGeom>
        </p:spPr>
      </p:pic>
      <p:pic>
        <p:nvPicPr>
          <p:cNvPr id="13" name="Рисунок 12" descr="decorline79 (1)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34000" y="6057900"/>
            <a:ext cx="3810000" cy="800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CC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Культура Западной Европы в раннее Средневековье</a:t>
            </a:r>
            <a:endParaRPr lang="ru-RU" b="1" spc="50" dirty="0">
              <a:ln w="11430"/>
              <a:solidFill>
                <a:srgbClr val="CC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384" y="3573016"/>
            <a:ext cx="4234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Презентация к уроку в 6 классе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17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1628800"/>
            <a:ext cx="50312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Подъем культуры во времена правления Карла Великого </a:t>
            </a:r>
            <a:endParaRPr lang="ru-RU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827" y="908720"/>
            <a:ext cx="2778102" cy="470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68144" y="5839908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Карл </a:t>
            </a:r>
            <a:r>
              <a:rPr lang="ru-RU" b="1" dirty="0" smtClean="0"/>
              <a:t>Великий</a:t>
            </a:r>
            <a:r>
              <a:rPr lang="ru-RU" dirty="0" smtClean="0"/>
              <a:t>. Воображаемый </a:t>
            </a:r>
            <a:r>
              <a:rPr lang="ru-RU" dirty="0"/>
              <a:t>образ Альбрехт </a:t>
            </a:r>
            <a:r>
              <a:rPr lang="ru-RU" dirty="0" smtClean="0"/>
              <a:t>Дюрер.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297053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Каролингское возрождение</a:t>
            </a:r>
            <a:endParaRPr lang="ru-RU" sz="2800" b="1" dirty="0">
              <a:ln w="1905"/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7"/>
          <a:stretch/>
        </p:blipFill>
        <p:spPr bwMode="auto">
          <a:xfrm>
            <a:off x="1370860" y="3974098"/>
            <a:ext cx="4232706" cy="268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42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3976" y="691398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C0000"/>
                </a:solidFill>
              </a:rPr>
              <a:t>1</a:t>
            </a:r>
            <a:r>
              <a:rPr lang="ru-RU" sz="2400" b="1" dirty="0" smtClean="0">
                <a:solidFill>
                  <a:srgbClr val="CC0000"/>
                </a:solidFill>
              </a:rPr>
              <a:t>. </a:t>
            </a:r>
            <a:r>
              <a:rPr lang="ru-RU" sz="2400" dirty="0" smtClean="0"/>
              <a:t>Приглашал </a:t>
            </a:r>
            <a:r>
              <a:rPr lang="ru-RU" sz="2400" dirty="0"/>
              <a:t>ко двору образованных людей из Англии, Италии, Испании, </a:t>
            </a:r>
            <a:r>
              <a:rPr lang="ru-RU" sz="2400" dirty="0" smtClean="0"/>
              <a:t>Ирландии.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655872" y="691398"/>
            <a:ext cx="4481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0000"/>
                </a:solidFill>
              </a:rPr>
              <a:t>2. </a:t>
            </a:r>
            <a:r>
              <a:rPr lang="ru-RU" sz="2400" dirty="0" smtClean="0"/>
              <a:t>Поручил </a:t>
            </a:r>
            <a:r>
              <a:rPr lang="ru-RU" sz="2400" dirty="0"/>
              <a:t>ведать школами англосаксонскому монаху </a:t>
            </a:r>
            <a:r>
              <a:rPr lang="ru-RU" sz="2400" dirty="0" err="1"/>
              <a:t>Алкуину</a:t>
            </a:r>
            <a:r>
              <a:rPr lang="ru-RU" sz="2400" dirty="0"/>
              <a:t>, который организовал обучение и написал </a:t>
            </a:r>
            <a:r>
              <a:rPr lang="ru-RU" sz="2400" dirty="0" smtClean="0"/>
              <a:t>учебники.</a:t>
            </a:r>
            <a:endParaRPr lang="ru-RU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87637"/>
            <a:ext cx="3768292" cy="374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742" y="2302339"/>
            <a:ext cx="3133208" cy="373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6165304"/>
            <a:ext cx="37682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Рабан</a:t>
            </a:r>
            <a:r>
              <a:rPr lang="ru-RU" sz="1400" dirty="0"/>
              <a:t> Мавр, которого ведёт </a:t>
            </a:r>
            <a:r>
              <a:rPr lang="ru-RU" sz="1400" dirty="0" err="1"/>
              <a:t>Алкуин</a:t>
            </a:r>
            <a:r>
              <a:rPr lang="ru-RU" sz="1400" dirty="0"/>
              <a:t>, преподносит архиепископу Майнца своё сочинение. Миниатюра «</a:t>
            </a:r>
            <a:r>
              <a:rPr lang="ru-RU" sz="1400" dirty="0" err="1"/>
              <a:t>Фульдского</a:t>
            </a:r>
            <a:r>
              <a:rPr lang="ru-RU" sz="1400" dirty="0"/>
              <a:t> кодекса».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6214" y="6091640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миниатюра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43309" y="0"/>
            <a:ext cx="42007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Карл Великий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C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6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2332" y="673690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C0000"/>
                </a:solidFill>
              </a:rPr>
              <a:t>3</a:t>
            </a:r>
            <a:r>
              <a:rPr lang="ru-RU" sz="2400" b="1" dirty="0" smtClean="0">
                <a:solidFill>
                  <a:srgbClr val="CC0000"/>
                </a:solidFill>
              </a:rPr>
              <a:t>. </a:t>
            </a:r>
            <a:r>
              <a:rPr lang="ru-RU" sz="2400" dirty="0" smtClean="0"/>
              <a:t>В </a:t>
            </a:r>
            <a:r>
              <a:rPr lang="ru-RU" sz="2400" dirty="0" err="1"/>
              <a:t>Ахене</a:t>
            </a:r>
            <a:r>
              <a:rPr lang="ru-RU" sz="2400" dirty="0"/>
              <a:t> возникло общество для научных занятий – «Дворцовая академия»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81386" y="858356"/>
            <a:ext cx="3995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C0000"/>
                </a:solidFill>
              </a:rPr>
              <a:t>4. </a:t>
            </a:r>
            <a:r>
              <a:rPr lang="ru-RU" sz="2400" dirty="0"/>
              <a:t>Карл строил церкви и дворцы, образцом служили поздние римские постройки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1" y="2564904"/>
            <a:ext cx="3888432" cy="366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194" y="2564904"/>
            <a:ext cx="4200128" cy="376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0" y="62276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Дворец</a:t>
            </a:r>
            <a:r>
              <a:rPr lang="ru-RU" dirty="0"/>
              <a:t> Карла Великого </a:t>
            </a:r>
            <a:r>
              <a:rPr lang="ru-RU" b="1" dirty="0"/>
              <a:t>в</a:t>
            </a:r>
            <a:r>
              <a:rPr lang="ru-RU" dirty="0"/>
              <a:t> </a:t>
            </a:r>
            <a:r>
              <a:rPr lang="ru-RU" b="1" dirty="0" err="1"/>
              <a:t>Аахене</a:t>
            </a:r>
            <a:r>
              <a:rPr lang="ru-RU" dirty="0"/>
              <a:t> был построен в VIII веке н.э.</a:t>
            </a:r>
          </a:p>
        </p:txBody>
      </p:sp>
    </p:spTree>
    <p:extLst>
      <p:ext uri="{BB962C8B-B14F-4D97-AF65-F5344CB8AC3E}">
        <p14:creationId xmlns:p14="http://schemas.microsoft.com/office/powerpoint/2010/main" val="62465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8389" y="1124744"/>
            <a:ext cx="80640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u="sng" dirty="0" smtClean="0">
                <a:latin typeface="Monotype Corsiva" pitchFamily="66" charset="0"/>
              </a:rPr>
              <a:t>Почем Карл Великий возрождал античную культуру и способствовал распространению грамотности?</a:t>
            </a:r>
            <a:endParaRPr lang="ru-RU" sz="3600" u="sng" dirty="0"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389" y="3632448"/>
            <a:ext cx="7848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Для управления обширной страной Карлу Великому нужны были грамотные чиновники и судьи.</a:t>
            </a:r>
            <a:endParaRPr lang="ru-RU" sz="40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15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Горизонтальный свиток 9"/>
          <p:cNvSpPr/>
          <p:nvPr/>
        </p:nvSpPr>
        <p:spPr>
          <a:xfrm>
            <a:off x="179512" y="2242341"/>
            <a:ext cx="2664296" cy="1618706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Открывались школы при соборах и монастырях</a:t>
            </a: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179512" y="4581128"/>
            <a:ext cx="2513096" cy="1728192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Обучение на латинском языке</a:t>
            </a: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6364941" y="2132854"/>
            <a:ext cx="2671556" cy="1728193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Обучались только мальчики</a:t>
            </a: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6364940" y="4581128"/>
            <a:ext cx="2671555" cy="1738200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Не было деления на классы</a:t>
            </a:r>
          </a:p>
        </p:txBody>
      </p:sp>
      <p:sp>
        <p:nvSpPr>
          <p:cNvPr id="11" name="Вертикальный свиток 10"/>
          <p:cNvSpPr/>
          <p:nvPr/>
        </p:nvSpPr>
        <p:spPr>
          <a:xfrm>
            <a:off x="3347864" y="2708920"/>
            <a:ext cx="2736304" cy="2592288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Главный учебник-Библия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008656" y="1123779"/>
            <a:ext cx="54147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</a:t>
            </a:r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«Семь свободных искусств»</a:t>
            </a:r>
            <a:endParaRPr lang="ru-RU" sz="2800" b="1" dirty="0">
              <a:ln w="1905"/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744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641" y="1812658"/>
            <a:ext cx="3419543" cy="392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олна 3"/>
          <p:cNvSpPr/>
          <p:nvPr/>
        </p:nvSpPr>
        <p:spPr>
          <a:xfrm>
            <a:off x="251520" y="1381418"/>
            <a:ext cx="2376265" cy="967462"/>
          </a:xfrm>
          <a:prstGeom prst="wav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«Тривиум»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Волна 5"/>
          <p:cNvSpPr/>
          <p:nvPr/>
        </p:nvSpPr>
        <p:spPr>
          <a:xfrm>
            <a:off x="6732240" y="1566084"/>
            <a:ext cx="2232248" cy="833309"/>
          </a:xfrm>
          <a:prstGeom prst="wav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«Квадривиум»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852936"/>
            <a:ext cx="180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300000"/>
              </a:lnSpc>
              <a:buFont typeface="Wingdings" pitchFamily="2" charset="2"/>
              <a:buChar char="Ø"/>
            </a:pPr>
            <a:r>
              <a:rPr lang="ru-RU" dirty="0" smtClean="0"/>
              <a:t>Грамматика;</a:t>
            </a:r>
          </a:p>
          <a:p>
            <a:pPr marL="285750" indent="-285750">
              <a:lnSpc>
                <a:spcPct val="300000"/>
              </a:lnSpc>
              <a:buFont typeface="Wingdings" pitchFamily="2" charset="2"/>
              <a:buChar char="Ø"/>
            </a:pPr>
            <a:r>
              <a:rPr lang="ru-RU" dirty="0" smtClean="0"/>
              <a:t>Риторика;</a:t>
            </a:r>
          </a:p>
          <a:p>
            <a:pPr marL="285750" indent="-285750">
              <a:lnSpc>
                <a:spcPct val="300000"/>
              </a:lnSpc>
              <a:buFont typeface="Wingdings" pitchFamily="2" charset="2"/>
              <a:buChar char="Ø"/>
            </a:pPr>
            <a:r>
              <a:rPr lang="ru-RU" dirty="0" smtClean="0"/>
              <a:t>Диалектика;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32240" y="2604968"/>
            <a:ext cx="20162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300000"/>
              </a:lnSpc>
              <a:buFont typeface="Wingdings" pitchFamily="2" charset="2"/>
              <a:buChar char="Ø"/>
            </a:pPr>
            <a:r>
              <a:rPr lang="ru-RU" dirty="0" smtClean="0"/>
              <a:t>Арифметика;</a:t>
            </a:r>
          </a:p>
          <a:p>
            <a:pPr marL="285750" indent="-285750">
              <a:lnSpc>
                <a:spcPct val="300000"/>
              </a:lnSpc>
              <a:buFont typeface="Wingdings" pitchFamily="2" charset="2"/>
              <a:buChar char="Ø"/>
            </a:pPr>
            <a:r>
              <a:rPr lang="ru-RU" dirty="0" smtClean="0"/>
              <a:t>Геометрия;</a:t>
            </a:r>
          </a:p>
          <a:p>
            <a:pPr marL="285750" indent="-285750">
              <a:lnSpc>
                <a:spcPct val="300000"/>
              </a:lnSpc>
              <a:buFont typeface="Wingdings" pitchFamily="2" charset="2"/>
              <a:buChar char="Ø"/>
            </a:pPr>
            <a:r>
              <a:rPr lang="ru-RU" dirty="0"/>
              <a:t>А</a:t>
            </a:r>
            <a:r>
              <a:rPr lang="ru-RU" dirty="0" smtClean="0"/>
              <a:t>строномия;</a:t>
            </a:r>
          </a:p>
          <a:p>
            <a:pPr marL="285750" indent="-285750">
              <a:lnSpc>
                <a:spcPct val="300000"/>
              </a:lnSpc>
              <a:buFont typeface="Wingdings" pitchFamily="2" charset="2"/>
              <a:buChar char="Ø"/>
            </a:pPr>
            <a:r>
              <a:rPr lang="ru-RU" dirty="0" smtClean="0"/>
              <a:t>Музыка.</a:t>
            </a:r>
            <a:endParaRPr lang="ru-RU" dirty="0"/>
          </a:p>
        </p:txBody>
      </p:sp>
      <p:sp>
        <p:nvSpPr>
          <p:cNvPr id="9" name="Волна 8"/>
          <p:cNvSpPr/>
          <p:nvPr/>
        </p:nvSpPr>
        <p:spPr>
          <a:xfrm>
            <a:off x="2780117" y="5733256"/>
            <a:ext cx="3663129" cy="936104"/>
          </a:xfrm>
          <a:prstGeom prst="wav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Богословие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8641" y="1104419"/>
            <a:ext cx="3419543" cy="46166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«Царица наук»</a:t>
            </a:r>
            <a:endParaRPr lang="ru-RU" sz="2400" b="1" dirty="0">
              <a:ln w="11430"/>
              <a:solidFill>
                <a:srgbClr val="FF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8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/>
      <p:bldP spid="7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083" y="1156008"/>
            <a:ext cx="5544616" cy="371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595" y="4870901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cs typeface="Browallia New" pitchFamily="34" charset="-34"/>
              </a:rPr>
              <a:t>Пергамент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dirty="0" smtClean="0"/>
              <a:t>- специально обработанная кожа молодых телят или ягнят.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35372" y="462407"/>
            <a:ext cx="5669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Искусство рукописной книги</a:t>
            </a:r>
            <a:endParaRPr lang="ru-RU" sz="3200" b="1" dirty="0">
              <a:ln w="1905"/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593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фотографии средневековых книг"/>
          <p:cNvSpPr>
            <a:spLocks noChangeAspect="1" noChangeArrowheads="1"/>
          </p:cNvSpPr>
          <p:nvPr/>
        </p:nvSpPr>
        <p:spPr bwMode="auto">
          <a:xfrm>
            <a:off x="63500" y="-136525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2" y="297914"/>
            <a:ext cx="3734544" cy="497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t="4186" r="2347" b="3462"/>
          <a:stretch/>
        </p:blipFill>
        <p:spPr bwMode="auto">
          <a:xfrm>
            <a:off x="3821070" y="1168375"/>
            <a:ext cx="5200178" cy="343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26000" y="5087777"/>
            <a:ext cx="3046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Средневековый Часослов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116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5040560" cy="336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8803"/>
            <a:ext cx="3465917" cy="397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437112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Книги были предметом </a:t>
            </a:r>
            <a:r>
              <a:rPr lang="ru-RU" sz="2400" dirty="0" smtClean="0"/>
              <a:t>роскоши</a:t>
            </a:r>
            <a:r>
              <a:rPr lang="ru-RU" sz="2400" dirty="0"/>
              <a:t>, и позволить себе иметь их могли только очень состоятельные </a:t>
            </a:r>
            <a:r>
              <a:rPr lang="ru-RU" sz="2400" dirty="0" smtClean="0"/>
              <a:t>люди</a:t>
            </a:r>
            <a:r>
              <a:rPr lang="ru-RU" sz="2400" dirty="0"/>
              <a:t>, т.к. каждая книга бы-ла настоящим шедевром.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/>
              <a:t>В библиотеках  и соборах книги приковывали к стене цепями, спасая их от воров. </a:t>
            </a:r>
          </a:p>
        </p:txBody>
      </p:sp>
    </p:spTree>
    <p:extLst>
      <p:ext uri="{BB962C8B-B14F-4D97-AF65-F5344CB8AC3E}">
        <p14:creationId xmlns:p14="http://schemas.microsoft.com/office/powerpoint/2010/main" val="137513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0350" y="1741782"/>
            <a:ext cx="3708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ru-RU" sz="3600" b="1" dirty="0" smtClean="0">
                <a:latin typeface="Monotype Corsiva" pitchFamily="66" charset="0"/>
              </a:rPr>
              <a:t>Жития святых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00" y="1457099"/>
            <a:ext cx="3836668" cy="424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06643" y="5706219"/>
            <a:ext cx="4302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Сцены из жития св. Иеронима (создание Вульгаты). </a:t>
            </a:r>
            <a:r>
              <a:rPr lang="ru-RU" dirty="0" smtClean="0"/>
              <a:t>Библия </a:t>
            </a:r>
            <a:r>
              <a:rPr lang="ru-RU" dirty="0" err="1"/>
              <a:t>Вивиана</a:t>
            </a:r>
            <a:r>
              <a:rPr lang="ru-RU" dirty="0"/>
              <a:t>. 845 г. Париж, Национальная библиотека.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354290"/>
            <a:ext cx="368322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Произведения в которых рассказывалось </a:t>
            </a:r>
            <a:r>
              <a:rPr lang="ru-RU" sz="2800" dirty="0"/>
              <a:t>о подвигах святых во имя бога и звучали призывы о милосердии и любви к людям.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61196" y="933879"/>
            <a:ext cx="27286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5. 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Литература</a:t>
            </a:r>
            <a:endParaRPr lang="ru-RU" sz="3200" b="1" dirty="0">
              <a:ln w="1905"/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756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337365"/>
            <a:ext cx="7272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Проблема: </a:t>
            </a:r>
          </a:p>
          <a:p>
            <a:pPr algn="ctr"/>
            <a:r>
              <a:rPr lang="ru-RU" sz="3600" dirty="0" smtClean="0"/>
              <a:t>какова роль церкви в становлении и развитии средневековой  культуры Западной Европы?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4309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1081651"/>
            <a:ext cx="4536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Monotype Corsiva" pitchFamily="66" charset="0"/>
              </a:rPr>
              <a:t>II</a:t>
            </a:r>
            <a:r>
              <a:rPr lang="ru-RU" sz="3200" b="1" dirty="0" smtClean="0">
                <a:latin typeface="Monotype Corsiva" pitchFamily="66" charset="0"/>
              </a:rPr>
              <a:t>. Хроники </a:t>
            </a:r>
            <a:r>
              <a:rPr lang="ru-RU" sz="2000" dirty="0" smtClean="0">
                <a:latin typeface="+mj-lt"/>
              </a:rPr>
              <a:t>– рукописи, рассказывавшие  об истории народов и современной хронисту жизни</a:t>
            </a:r>
            <a:endParaRPr lang="ru-RU" sz="20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2" y="3142184"/>
            <a:ext cx="56166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500" dirty="0">
                <a:solidFill>
                  <a:srgbClr val="CC0000"/>
                </a:solidFill>
                <a:latin typeface="Monotype Corsiva" pitchFamily="66" charset="0"/>
              </a:rPr>
              <a:t>Исидор </a:t>
            </a:r>
            <a:r>
              <a:rPr lang="ru-RU" sz="2500" dirty="0" smtClean="0">
                <a:solidFill>
                  <a:srgbClr val="CC0000"/>
                </a:solidFill>
                <a:latin typeface="Monotype Corsiva" pitchFamily="66" charset="0"/>
              </a:rPr>
              <a:t>Севильский </a:t>
            </a:r>
            <a:r>
              <a:rPr lang="ru-RU" sz="2500" u="sng" dirty="0" smtClean="0">
                <a:solidFill>
                  <a:srgbClr val="CC0000"/>
                </a:solidFill>
                <a:latin typeface="Monotype Corsiva" pitchFamily="66" charset="0"/>
              </a:rPr>
              <a:t>«История готов».</a:t>
            </a:r>
            <a:endParaRPr lang="ru-RU" sz="2500" u="sng" dirty="0">
              <a:solidFill>
                <a:srgbClr val="CC0000"/>
              </a:solidFill>
              <a:latin typeface="Monotype Corsiva" pitchFamily="66" charset="0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500" dirty="0" smtClean="0">
                <a:solidFill>
                  <a:srgbClr val="CC0000"/>
                </a:solidFill>
                <a:latin typeface="Monotype Corsiva" pitchFamily="66" charset="0"/>
              </a:rPr>
              <a:t>Григорий </a:t>
            </a:r>
            <a:r>
              <a:rPr lang="ru-RU" sz="2500" dirty="0" err="1" smtClean="0">
                <a:solidFill>
                  <a:srgbClr val="CC0000"/>
                </a:solidFill>
                <a:latin typeface="Monotype Corsiva" pitchFamily="66" charset="0"/>
              </a:rPr>
              <a:t>Турский</a:t>
            </a:r>
            <a:r>
              <a:rPr lang="ru-RU" sz="2500" dirty="0">
                <a:solidFill>
                  <a:srgbClr val="CC0000"/>
                </a:solidFill>
                <a:latin typeface="Monotype Corsiva" pitchFamily="66" charset="0"/>
              </a:rPr>
              <a:t> </a:t>
            </a:r>
            <a:r>
              <a:rPr lang="ru-RU" sz="2500" u="sng" dirty="0" smtClean="0">
                <a:solidFill>
                  <a:srgbClr val="CC0000"/>
                </a:solidFill>
                <a:latin typeface="Monotype Corsiva" pitchFamily="66" charset="0"/>
              </a:rPr>
              <a:t>«История франков».</a:t>
            </a:r>
            <a:endParaRPr lang="ru-RU" sz="2500" u="sng" dirty="0">
              <a:solidFill>
                <a:srgbClr val="CC0000"/>
              </a:solidFill>
              <a:latin typeface="Monotype Corsiva" pitchFamily="66" charset="0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500" dirty="0">
                <a:solidFill>
                  <a:srgbClr val="CC0000"/>
                </a:solidFill>
                <a:latin typeface="Monotype Corsiva" pitchFamily="66" charset="0"/>
              </a:rPr>
              <a:t>   Беда </a:t>
            </a:r>
            <a:r>
              <a:rPr lang="ru-RU" sz="2500" dirty="0" smtClean="0">
                <a:solidFill>
                  <a:srgbClr val="CC0000"/>
                </a:solidFill>
                <a:latin typeface="Monotype Corsiva" pitchFamily="66" charset="0"/>
              </a:rPr>
              <a:t>Достопочтенный </a:t>
            </a:r>
            <a:r>
              <a:rPr lang="ru-RU" sz="2500" u="sng" dirty="0">
                <a:solidFill>
                  <a:srgbClr val="CC0000"/>
                </a:solidFill>
                <a:latin typeface="Monotype Corsiva" pitchFamily="66" charset="0"/>
              </a:rPr>
              <a:t>«Церковная история народа англов»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23280"/>
            <a:ext cx="3229738" cy="443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21666" y="5517232"/>
            <a:ext cx="326229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Карл </a:t>
            </a:r>
            <a:r>
              <a:rPr lang="ru-RU" sz="1600" dirty="0" err="1"/>
              <a:t>Мартелл</a:t>
            </a:r>
            <a:r>
              <a:rPr lang="ru-RU" sz="1600" dirty="0"/>
              <a:t> (Молот) - Спаситель Запада (гравюра из Всемирной хроники </a:t>
            </a:r>
            <a:r>
              <a:rPr lang="ru-RU" sz="1600" dirty="0" err="1"/>
              <a:t>Г.Шеделя</a:t>
            </a:r>
            <a:r>
              <a:rPr lang="ru-RU" dirty="0"/>
              <a:t>)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46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980728"/>
            <a:ext cx="5195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Monotype Corsiva" pitchFamily="66" charset="0"/>
              </a:rPr>
              <a:t>III</a:t>
            </a:r>
            <a:r>
              <a:rPr lang="ru-RU" sz="3200" b="1" dirty="0" smtClean="0">
                <a:latin typeface="Monotype Corsiva" pitchFamily="66" charset="0"/>
              </a:rPr>
              <a:t>. Эпические песни и поэмы </a:t>
            </a:r>
            <a:r>
              <a:rPr lang="ru-RU" dirty="0" smtClean="0"/>
              <a:t>- </a:t>
            </a:r>
            <a:r>
              <a:rPr lang="ru-RU" sz="2400" dirty="0" smtClean="0"/>
              <a:t>сказания о великих героях прошлого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228671"/>
            <a:ext cx="45365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CC0000"/>
                </a:solidFill>
                <a:latin typeface="Monotype Corsiva" pitchFamily="66" charset="0"/>
              </a:rPr>
              <a:t>   «</a:t>
            </a:r>
            <a:r>
              <a:rPr lang="ru-RU" sz="2800" b="1" dirty="0" err="1">
                <a:solidFill>
                  <a:srgbClr val="CC0000"/>
                </a:solidFill>
                <a:latin typeface="Monotype Corsiva" pitchFamily="66" charset="0"/>
              </a:rPr>
              <a:t>Беовульф</a:t>
            </a:r>
            <a:r>
              <a:rPr lang="ru-RU" sz="2800" b="1" dirty="0">
                <a:solidFill>
                  <a:srgbClr val="CC0000"/>
                </a:solidFill>
                <a:latin typeface="Monotype Corsiva" pitchFamily="66" charset="0"/>
              </a:rPr>
              <a:t>».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800" b="1" dirty="0">
                <a:solidFill>
                  <a:srgbClr val="CC0000"/>
                </a:solidFill>
                <a:latin typeface="Monotype Corsiva" pitchFamily="66" charset="0"/>
              </a:rPr>
              <a:t>   «Старшая Эдда»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800" b="1" dirty="0">
                <a:solidFill>
                  <a:srgbClr val="CC0000"/>
                </a:solidFill>
                <a:latin typeface="Monotype Corsiva" pitchFamily="66" charset="0"/>
              </a:rPr>
              <a:t>   «Песнь о Роланде».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800" b="1" dirty="0">
                <a:solidFill>
                  <a:srgbClr val="CC0000"/>
                </a:solidFill>
                <a:latin typeface="Monotype Corsiva" pitchFamily="66" charset="0"/>
              </a:rPr>
              <a:t>   «Песнь о </a:t>
            </a:r>
            <a:r>
              <a:rPr lang="ru-RU" sz="2800" b="1" dirty="0" err="1">
                <a:solidFill>
                  <a:srgbClr val="CC0000"/>
                </a:solidFill>
                <a:latin typeface="Monotype Corsiva" pitchFamily="66" charset="0"/>
              </a:rPr>
              <a:t>Нибелунгах</a:t>
            </a:r>
            <a:r>
              <a:rPr lang="ru-RU" dirty="0"/>
              <a:t>».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429" y="1934835"/>
            <a:ext cx="1883022" cy="283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9" r="4711"/>
          <a:stretch/>
        </p:blipFill>
        <p:spPr bwMode="auto">
          <a:xfrm>
            <a:off x="5446910" y="4437112"/>
            <a:ext cx="3489085" cy="219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842" y="1102061"/>
            <a:ext cx="2061220" cy="308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03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t="4261"/>
          <a:stretch/>
        </p:blipFill>
        <p:spPr bwMode="auto">
          <a:xfrm>
            <a:off x="5580992" y="3849358"/>
            <a:ext cx="3095463" cy="300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90020"/>
            <a:ext cx="6618312" cy="291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9869" y="4509120"/>
            <a:ext cx="4446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городах, деревнях и замках, на дорогах и постоялых дворах выступали странствующие артисты- шуты и </a:t>
            </a:r>
            <a:r>
              <a:rPr lang="ru-RU" sz="2400" dirty="0" smtClean="0"/>
              <a:t>жонглёры.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19441" y="259849"/>
            <a:ext cx="2596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6. Развлечения</a:t>
            </a:r>
            <a:endParaRPr lang="ru-RU" sz="3200" b="1" dirty="0">
              <a:ln w="1905"/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350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80728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C0000"/>
                </a:solidFill>
              </a:rPr>
              <a:t>Проблема:</a:t>
            </a:r>
            <a:r>
              <a:rPr lang="ru-RU" sz="2400" dirty="0"/>
              <a:t> какова роль </a:t>
            </a:r>
            <a:r>
              <a:rPr lang="ru-RU" sz="2400" dirty="0" smtClean="0"/>
              <a:t>церкви  </a:t>
            </a:r>
            <a:r>
              <a:rPr lang="ru-RU" sz="2400" dirty="0"/>
              <a:t>в становлении и развитии средневековой  культуры Западной </a:t>
            </a:r>
            <a:r>
              <a:rPr lang="ru-RU" sz="2400" dirty="0" smtClean="0"/>
              <a:t>Европы?</a:t>
            </a:r>
            <a:endParaRPr lang="ru-RU" sz="2400" dirty="0"/>
          </a:p>
        </p:txBody>
      </p:sp>
      <p:sp>
        <p:nvSpPr>
          <p:cNvPr id="8" name="Лента лицом вверх 7"/>
          <p:cNvSpPr/>
          <p:nvPr/>
        </p:nvSpPr>
        <p:spPr>
          <a:xfrm>
            <a:off x="916679" y="2276872"/>
            <a:ext cx="7021220" cy="3208355"/>
          </a:xfrm>
          <a:prstGeom prst="ribbon2">
            <a:avLst>
              <a:gd name="adj1" fmla="val 9788"/>
              <a:gd name="adj2" fmla="val 67963"/>
            </a:avLst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arenR"/>
            </a:pPr>
            <a:r>
              <a:rPr lang="ru-RU" sz="2000" dirty="0">
                <a:solidFill>
                  <a:srgbClr val="CC0000"/>
                </a:solidFill>
              </a:rPr>
              <a:t>Создание и переписывание книг в </a:t>
            </a:r>
            <a:r>
              <a:rPr lang="ru-RU" sz="2000" dirty="0" smtClean="0">
                <a:solidFill>
                  <a:srgbClr val="CC0000"/>
                </a:solidFill>
              </a:rPr>
              <a:t>монастырях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>
                <a:solidFill>
                  <a:srgbClr val="CC0000"/>
                </a:solidFill>
              </a:rPr>
              <a:t>Создание произведений средневековой литературы-жития </a:t>
            </a:r>
            <a:r>
              <a:rPr lang="ru-RU" sz="2000" dirty="0" smtClean="0">
                <a:solidFill>
                  <a:srgbClr val="CC0000"/>
                </a:solidFill>
              </a:rPr>
              <a:t>святых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 smtClean="0">
                <a:solidFill>
                  <a:srgbClr val="CC0000"/>
                </a:solidFill>
              </a:rPr>
              <a:t>Строительство храмов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>
                <a:solidFill>
                  <a:srgbClr val="CC0000"/>
                </a:solidFill>
              </a:rPr>
              <a:t>Обучение в монастырских и соборных </a:t>
            </a:r>
            <a:r>
              <a:rPr lang="ru-RU" sz="2000" dirty="0" smtClean="0">
                <a:solidFill>
                  <a:srgbClr val="CC0000"/>
                </a:solidFill>
              </a:rPr>
              <a:t>школах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 smtClean="0">
                <a:solidFill>
                  <a:srgbClr val="CC0000"/>
                </a:solidFill>
              </a:rPr>
              <a:t>Главный </a:t>
            </a:r>
            <a:r>
              <a:rPr lang="ru-RU" sz="2000" dirty="0">
                <a:solidFill>
                  <a:srgbClr val="CC0000"/>
                </a:solidFill>
              </a:rPr>
              <a:t>учебник-Библия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799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65213"/>
            <a:ext cx="7200800" cy="546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86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20080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55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1556792"/>
            <a:ext cx="3024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/>
              <a:t>Ключ к тесту:</a:t>
            </a:r>
          </a:p>
          <a:p>
            <a:r>
              <a:rPr lang="ru-RU" sz="3200" dirty="0" smtClean="0"/>
              <a:t>1-б</a:t>
            </a:r>
          </a:p>
          <a:p>
            <a:r>
              <a:rPr lang="ru-RU" sz="3200" dirty="0" smtClean="0"/>
              <a:t>2-в</a:t>
            </a:r>
          </a:p>
          <a:p>
            <a:r>
              <a:rPr lang="ru-RU" sz="3200" dirty="0" smtClean="0"/>
              <a:t>3-б</a:t>
            </a:r>
          </a:p>
          <a:p>
            <a:r>
              <a:rPr lang="ru-RU" sz="3200" dirty="0" smtClean="0"/>
              <a:t>4-б,в,е,ж</a:t>
            </a:r>
          </a:p>
        </p:txBody>
      </p:sp>
    </p:spTree>
    <p:extLst>
      <p:ext uri="{BB962C8B-B14F-4D97-AF65-F5344CB8AC3E}">
        <p14:creationId xmlns:p14="http://schemas.microsoft.com/office/powerpoint/2010/main" val="339994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6868" y="1160178"/>
            <a:ext cx="5085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- это человеческая деятельность и её результат в разных областях жизни.</a:t>
            </a:r>
            <a:endParaRPr lang="ru-RU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67" y="2915292"/>
            <a:ext cx="3636404" cy="272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" b="4566"/>
          <a:stretch/>
        </p:blipFill>
        <p:spPr bwMode="auto">
          <a:xfrm>
            <a:off x="4610140" y="4005064"/>
            <a:ext cx="3727338" cy="250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07550"/>
            <a:ext cx="22733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9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09264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CC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План урока:</a:t>
            </a:r>
            <a:endParaRPr lang="ru-RU" sz="2800" b="1" dirty="0">
              <a:ln w="1905"/>
              <a:solidFill>
                <a:srgbClr val="CC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711622"/>
            <a:ext cx="720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ru-RU" sz="2400" dirty="0" smtClean="0"/>
              <a:t>Представления средневекового человека о мире.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ru-RU" sz="2400" dirty="0" smtClean="0"/>
              <a:t>Каролингское возрождение.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ru-RU" sz="2400" dirty="0" smtClean="0"/>
              <a:t>«Семь свободных искусств».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ru-RU" sz="2400" dirty="0" smtClean="0"/>
              <a:t>Искусство рукописной книги.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ru-RU" sz="2400" dirty="0" smtClean="0"/>
              <a:t>Литература.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ru-RU" sz="2400" dirty="0" smtClean="0"/>
              <a:t>Развлечения.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7113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908720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sz="2400" b="1" dirty="0" smtClean="0">
                <a:ln w="1905"/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Представления </a:t>
            </a:r>
            <a:r>
              <a:rPr lang="ru-RU" sz="2400" b="1" dirty="0">
                <a:ln w="1905"/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средневекового человека о мире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6" y="1484784"/>
            <a:ext cx="5151676" cy="350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плоская Земл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033" y="1484784"/>
            <a:ext cx="4381967" cy="410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к представлял Землю Фале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01008"/>
            <a:ext cx="5616624" cy="315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ooksite.ru/ancient/history/min/uvs/hee/25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3775"/>
            <a:ext cx="4075271" cy="372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271" y="932384"/>
            <a:ext cx="5068729" cy="355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700808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Средневековые карты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355976" y="5070039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Иерусалим- «пуп» Земли</a:t>
            </a:r>
            <a:r>
              <a:rPr lang="ru-RU" sz="2400" dirty="0" smtClean="0"/>
              <a:t>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7912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Рисунок6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8880"/>
            <a:ext cx="6618721" cy="3885751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980728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 обществе распространялись совершенно фантастические, отрывочные сведения путешественников о различных областях и населяющих их народах — людях с песьими головами и вообще безголовых, имеющих четыре глаза, живущих запахом яблок и  т.п.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6746" y="6334581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Обитатели далеких стран. Средневековая миниатюра.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7912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484784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u="sng" dirty="0">
                <a:latin typeface="Monotype Corsiva" pitchFamily="66" charset="0"/>
              </a:rPr>
              <a:t>П</a:t>
            </a:r>
            <a:r>
              <a:rPr lang="ru-RU" sz="3200" u="sng" dirty="0" smtClean="0">
                <a:latin typeface="Monotype Corsiva" pitchFamily="66" charset="0"/>
              </a:rPr>
              <a:t>очему </a:t>
            </a:r>
            <a:r>
              <a:rPr lang="ru-RU" sz="3200" u="sng" dirty="0">
                <a:latin typeface="Monotype Corsiva" pitchFamily="66" charset="0"/>
              </a:rPr>
              <a:t>в раннее средневековье европейцы мало куда выезжали и путешествовали?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2708920"/>
            <a:ext cx="66967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Плохие дороги или их отсутствие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Опасно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Отсутствие карт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800" dirty="0" smtClean="0">
                <a:latin typeface="Monotype Corsiva" pitchFamily="66" charset="0"/>
              </a:rPr>
              <a:t>Отсутствие транспорта</a:t>
            </a:r>
            <a:endParaRPr lang="ru-RU" sz="28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1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94" y="2950770"/>
            <a:ext cx="3373468" cy="356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317" y="2968908"/>
            <a:ext cx="2417583" cy="352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68908"/>
            <a:ext cx="2790877" cy="354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39" y="807095"/>
            <a:ext cx="23042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C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Время</a:t>
            </a:r>
            <a:endParaRPr lang="ru-RU" sz="5400" b="1" cap="none" spc="0" dirty="0">
              <a:ln w="11430"/>
              <a:solidFill>
                <a:srgbClr val="CC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300" y="2468979"/>
            <a:ext cx="2614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Водяные часы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2488" y="2437368"/>
            <a:ext cx="254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9900"/>
                </a:solidFill>
              </a:rPr>
              <a:t>Солнечные часы</a:t>
            </a:r>
            <a:endParaRPr lang="ru-RU" sz="2400" b="1" dirty="0">
              <a:solidFill>
                <a:srgbClr val="CC99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2240" y="2462772"/>
            <a:ext cx="241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6600"/>
                </a:solidFill>
              </a:rPr>
              <a:t>Песочные часы</a:t>
            </a:r>
            <a:endParaRPr lang="ru-RU" sz="2400" b="1" dirty="0">
              <a:solidFill>
                <a:srgbClr val="CC6600"/>
              </a:solidFill>
            </a:endParaRPr>
          </a:p>
        </p:txBody>
      </p:sp>
      <p:cxnSp>
        <p:nvCxnSpPr>
          <p:cNvPr id="7" name="Прямая со стрелкой 6"/>
          <p:cNvCxnSpPr>
            <a:endCxn id="3" idx="0"/>
          </p:cNvCxnSpPr>
          <p:nvPr/>
        </p:nvCxnSpPr>
        <p:spPr>
          <a:xfrm flipH="1">
            <a:off x="1511732" y="1730425"/>
            <a:ext cx="2010756" cy="738554"/>
          </a:xfrm>
          <a:prstGeom prst="straightConnector1">
            <a:avLst/>
          </a:prstGeom>
          <a:ln w="3492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644008" y="1730425"/>
            <a:ext cx="0" cy="706943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292080" y="1730425"/>
            <a:ext cx="1872208" cy="706943"/>
          </a:xfrm>
          <a:prstGeom prst="straightConnector1">
            <a:avLst/>
          </a:prstGeom>
          <a:ln w="3492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26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Тема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8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7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Тема8</Template>
  <TotalTime>1785</TotalTime>
  <Words>1312</Words>
  <Application>Microsoft Office PowerPoint</Application>
  <PresentationFormat>Экран (4:3)</PresentationFormat>
  <Paragraphs>141</Paragraphs>
  <Slides>26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Тема6</vt:lpstr>
      <vt:lpstr>Тема8</vt:lpstr>
      <vt:lpstr>Тема7</vt:lpstr>
      <vt:lpstr>Тема3</vt:lpstr>
      <vt:lpstr>Культура Западной Европы в раннее Средневековье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Светлана</cp:lastModifiedBy>
  <cp:revision>87</cp:revision>
  <dcterms:created xsi:type="dcterms:W3CDTF">2015-07-21T08:17:43Z</dcterms:created>
  <dcterms:modified xsi:type="dcterms:W3CDTF">2017-10-17T18:10:01Z</dcterms:modified>
</cp:coreProperties>
</file>